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604" r:id="rId2"/>
    <p:sldId id="535" r:id="rId3"/>
    <p:sldId id="613" r:id="rId4"/>
    <p:sldId id="578" r:id="rId5"/>
    <p:sldId id="576" r:id="rId6"/>
    <p:sldId id="548" r:id="rId7"/>
    <p:sldId id="593" r:id="rId8"/>
    <p:sldId id="581" r:id="rId9"/>
    <p:sldId id="583" r:id="rId10"/>
    <p:sldId id="584" r:id="rId11"/>
    <p:sldId id="620" r:id="rId12"/>
    <p:sldId id="622" r:id="rId13"/>
    <p:sldId id="586" r:id="rId14"/>
    <p:sldId id="587" r:id="rId15"/>
    <p:sldId id="611" r:id="rId16"/>
    <p:sldId id="612" r:id="rId17"/>
    <p:sldId id="551" r:id="rId18"/>
    <p:sldId id="625" r:id="rId19"/>
    <p:sldId id="590" r:id="rId20"/>
    <p:sldId id="617" r:id="rId21"/>
    <p:sldId id="619" r:id="rId22"/>
    <p:sldId id="552" r:id="rId23"/>
    <p:sldId id="553" r:id="rId24"/>
    <p:sldId id="554" r:id="rId25"/>
    <p:sldId id="556" r:id="rId26"/>
    <p:sldId id="557" r:id="rId27"/>
    <p:sldId id="558" r:id="rId28"/>
    <p:sldId id="560" r:id="rId29"/>
    <p:sldId id="561" r:id="rId30"/>
    <p:sldId id="563" r:id="rId31"/>
    <p:sldId id="565" r:id="rId32"/>
    <p:sldId id="566" r:id="rId33"/>
    <p:sldId id="568" r:id="rId34"/>
    <p:sldId id="569" r:id="rId35"/>
    <p:sldId id="573" r:id="rId36"/>
    <p:sldId id="608" r:id="rId37"/>
    <p:sldId id="595" r:id="rId38"/>
    <p:sldId id="607" r:id="rId39"/>
    <p:sldId id="598" r:id="rId40"/>
    <p:sldId id="597" r:id="rId41"/>
    <p:sldId id="599" r:id="rId42"/>
    <p:sldId id="602" r:id="rId43"/>
    <p:sldId id="600" r:id="rId44"/>
    <p:sldId id="609" r:id="rId45"/>
    <p:sldId id="610" r:id="rId46"/>
    <p:sldId id="626" r:id="rId47"/>
    <p:sldId id="624" r:id="rId48"/>
    <p:sldId id="580" r:id="rId49"/>
    <p:sldId id="555" r:id="rId50"/>
    <p:sldId id="530" r:id="rId51"/>
  </p:sldIdLst>
  <p:sldSz cx="9144000" cy="5143500" type="screen16x9"/>
  <p:notesSz cx="9931400" cy="6794500"/>
  <p:defaultTextStyle>
    <a:lvl1pPr>
      <a:defRPr>
        <a:latin typeface="+mj-lt"/>
        <a:ea typeface="+mj-ea"/>
        <a:cs typeface="+mj-cs"/>
        <a:sym typeface="Helvetica Neue"/>
      </a:defRPr>
    </a:lvl1pPr>
    <a:lvl2pPr>
      <a:defRPr>
        <a:latin typeface="+mj-lt"/>
        <a:ea typeface="+mj-ea"/>
        <a:cs typeface="+mj-cs"/>
        <a:sym typeface="Helvetica Neue"/>
      </a:defRPr>
    </a:lvl2pPr>
    <a:lvl3pPr>
      <a:defRPr>
        <a:latin typeface="+mj-lt"/>
        <a:ea typeface="+mj-ea"/>
        <a:cs typeface="+mj-cs"/>
        <a:sym typeface="Helvetica Neue"/>
      </a:defRPr>
    </a:lvl3pPr>
    <a:lvl4pPr>
      <a:defRPr>
        <a:latin typeface="+mj-lt"/>
        <a:ea typeface="+mj-ea"/>
        <a:cs typeface="+mj-cs"/>
        <a:sym typeface="Helvetica Neue"/>
      </a:defRPr>
    </a:lvl4pPr>
    <a:lvl5pPr>
      <a:defRPr>
        <a:latin typeface="+mj-lt"/>
        <a:ea typeface="+mj-ea"/>
        <a:cs typeface="+mj-cs"/>
        <a:sym typeface="Helvetica Neue"/>
      </a:defRPr>
    </a:lvl5pPr>
    <a:lvl6pPr>
      <a:defRPr>
        <a:latin typeface="+mj-lt"/>
        <a:ea typeface="+mj-ea"/>
        <a:cs typeface="+mj-cs"/>
        <a:sym typeface="Helvetica Neue"/>
      </a:defRPr>
    </a:lvl6pPr>
    <a:lvl7pPr>
      <a:defRPr>
        <a:latin typeface="+mj-lt"/>
        <a:ea typeface="+mj-ea"/>
        <a:cs typeface="+mj-cs"/>
        <a:sym typeface="Helvetica Neue"/>
      </a:defRPr>
    </a:lvl7pPr>
    <a:lvl8pPr>
      <a:defRPr>
        <a:latin typeface="+mj-lt"/>
        <a:ea typeface="+mj-ea"/>
        <a:cs typeface="+mj-cs"/>
        <a:sym typeface="Helvetica Neue"/>
      </a:defRPr>
    </a:lvl8pPr>
    <a:lvl9pPr>
      <a:defRPr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658" userDrawn="1">
          <p15:clr>
            <a:srgbClr val="A4A3A4"/>
          </p15:clr>
        </p15:guide>
        <p15:guide id="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432FF"/>
    <a:srgbClr val="008000"/>
    <a:srgbClr val="A50021"/>
    <a:srgbClr val="C7171D"/>
    <a:srgbClr val="DFFAFA"/>
    <a:srgbClr val="FAFADB"/>
    <a:srgbClr val="FEE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B9BD5"/>
          </a:solidFill>
        </a:fill>
      </a:tcStyle>
    </a:firstRow>
  </a:tblStyle>
  <a:tblStyle styleId="{C7B018BB-80A7-4F77-B60F-C8B233D01FF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A5A5A5"/>
          </a:solidFill>
        </a:fill>
      </a:tcStyle>
    </a:firstRow>
  </a:tblStyle>
  <a:tblStyle styleId="{EEE7283C-3CF3-47DC-8721-378D4A62B228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0AD47"/>
          </a:solidFill>
        </a:fill>
      </a:tcStyle>
    </a:firstRow>
  </a:tblStyle>
  <a:tblStyle styleId="{CF821DB8-F4EB-4A41-A1BA-3FCAFE7338EE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B9BD5"/>
          </a:solidFill>
        </a:fill>
      </a:tcStyle>
    </a:firstRow>
  </a:tblStyle>
  <a:tblStyle styleId="{33BA23B1-9221-436E-865A-0063620EA4FD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746" autoAdjust="0"/>
    <p:restoredTop sz="96831" autoAdjust="0"/>
  </p:normalViewPr>
  <p:slideViewPr>
    <p:cSldViewPr snapToGrid="0">
      <p:cViewPr varScale="1">
        <p:scale>
          <a:sx n="159" d="100"/>
          <a:sy n="159" d="100"/>
        </p:scale>
        <p:origin x="184" y="752"/>
      </p:cViewPr>
      <p:guideLst>
        <p:guide orient="horz" pos="1620"/>
        <p:guide pos="2658"/>
        <p:guide pos="2880"/>
      </p:guideLst>
    </p:cSldViewPr>
  </p:slideViewPr>
  <p:outlineViewPr>
    <p:cViewPr>
      <p:scale>
        <a:sx n="33" d="100"/>
        <a:sy n="33" d="100"/>
      </p:scale>
      <p:origin x="0" y="-16224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123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303606" cy="34090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5625498" y="1"/>
            <a:ext cx="4303606" cy="340905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1F97A27C-8AA4-4858-BE71-810617E3BCD6}" type="datetimeFigureOut">
              <a:rPr kumimoji="1" lang="ja-JP" altLang="en-US" smtClean="0"/>
              <a:t>2022/11/9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2" y="6453596"/>
            <a:ext cx="4303606" cy="340904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5625498" y="6453596"/>
            <a:ext cx="4303606" cy="340904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3E362EF8-ABB9-4FCD-9E5A-FB0D23A6DC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4281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 noRot="1" noChangeAspect="1"/>
          </p:cNvSpPr>
          <p:nvPr>
            <p:ph type="sldImg"/>
          </p:nvPr>
        </p:nvSpPr>
        <p:spPr>
          <a:xfrm>
            <a:off x="2701925" y="509588"/>
            <a:ext cx="4527550" cy="2547937"/>
          </a:xfrm>
          <a:prstGeom prst="rect">
            <a:avLst/>
          </a:prstGeom>
        </p:spPr>
        <p:txBody>
          <a:bodyPr lIns="91431" tIns="45715" rIns="91431" bIns="45715"/>
          <a:lstStyle/>
          <a:p>
            <a:pPr lvl="0"/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body" sz="quarter" idx="1"/>
          </p:nvPr>
        </p:nvSpPr>
        <p:spPr>
          <a:xfrm>
            <a:off x="1324190" y="3227388"/>
            <a:ext cx="7283026" cy="3057525"/>
          </a:xfrm>
          <a:prstGeom prst="rect">
            <a:avLst/>
          </a:prstGeom>
        </p:spPr>
        <p:txBody>
          <a:bodyPr lIns="91431" tIns="45715" rIns="91431" bIns="45715"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1576552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389626">
      <a:lnSpc>
        <a:spcPct val="117999"/>
      </a:lnSpc>
      <a:defRPr sz="1875">
        <a:latin typeface="+mj-lt"/>
        <a:ea typeface="+mj-ea"/>
        <a:cs typeface="+mj-cs"/>
        <a:sym typeface="Helvetica Neue"/>
      </a:defRPr>
    </a:lvl1pPr>
    <a:lvl2pPr indent="194813" defTabSz="389626">
      <a:lnSpc>
        <a:spcPct val="117999"/>
      </a:lnSpc>
      <a:defRPr sz="1875">
        <a:latin typeface="+mj-lt"/>
        <a:ea typeface="+mj-ea"/>
        <a:cs typeface="+mj-cs"/>
        <a:sym typeface="Helvetica Neue"/>
      </a:defRPr>
    </a:lvl2pPr>
    <a:lvl3pPr indent="389626" defTabSz="389626">
      <a:lnSpc>
        <a:spcPct val="117999"/>
      </a:lnSpc>
      <a:defRPr sz="1875">
        <a:latin typeface="+mj-lt"/>
        <a:ea typeface="+mj-ea"/>
        <a:cs typeface="+mj-cs"/>
        <a:sym typeface="Helvetica Neue"/>
      </a:defRPr>
    </a:lvl3pPr>
    <a:lvl4pPr indent="584439" defTabSz="389626">
      <a:lnSpc>
        <a:spcPct val="117999"/>
      </a:lnSpc>
      <a:defRPr sz="1875">
        <a:latin typeface="+mj-lt"/>
        <a:ea typeface="+mj-ea"/>
        <a:cs typeface="+mj-cs"/>
        <a:sym typeface="Helvetica Neue"/>
      </a:defRPr>
    </a:lvl4pPr>
    <a:lvl5pPr indent="779252" defTabSz="389626">
      <a:lnSpc>
        <a:spcPct val="117999"/>
      </a:lnSpc>
      <a:defRPr sz="1875">
        <a:latin typeface="+mj-lt"/>
        <a:ea typeface="+mj-ea"/>
        <a:cs typeface="+mj-cs"/>
        <a:sym typeface="Helvetica Neue"/>
      </a:defRPr>
    </a:lvl5pPr>
    <a:lvl6pPr indent="974065" defTabSz="389626">
      <a:lnSpc>
        <a:spcPct val="117999"/>
      </a:lnSpc>
      <a:defRPr sz="1875">
        <a:latin typeface="+mj-lt"/>
        <a:ea typeface="+mj-ea"/>
        <a:cs typeface="+mj-cs"/>
        <a:sym typeface="Helvetica Neue"/>
      </a:defRPr>
    </a:lvl6pPr>
    <a:lvl7pPr indent="1168878" defTabSz="389626">
      <a:lnSpc>
        <a:spcPct val="117999"/>
      </a:lnSpc>
      <a:defRPr sz="1875">
        <a:latin typeface="+mj-lt"/>
        <a:ea typeface="+mj-ea"/>
        <a:cs typeface="+mj-cs"/>
        <a:sym typeface="Helvetica Neue"/>
      </a:defRPr>
    </a:lvl7pPr>
    <a:lvl8pPr indent="1363690" defTabSz="389626">
      <a:lnSpc>
        <a:spcPct val="117999"/>
      </a:lnSpc>
      <a:defRPr sz="1875">
        <a:latin typeface="+mj-lt"/>
        <a:ea typeface="+mj-ea"/>
        <a:cs typeface="+mj-cs"/>
        <a:sym typeface="Helvetica Neue"/>
      </a:defRPr>
    </a:lvl8pPr>
    <a:lvl9pPr indent="1558503" defTabSz="389626">
      <a:lnSpc>
        <a:spcPct val="117999"/>
      </a:lnSpc>
      <a:defRPr sz="1875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タイトル スライド_入力エリア少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487363" y="266304"/>
            <a:ext cx="6974592" cy="201834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800" b="1" baseline="0"/>
            </a:lvl1pPr>
            <a:lvl2pPr marL="200025" indent="0">
              <a:lnSpc>
                <a:spcPct val="100000"/>
              </a:lnSpc>
              <a:buSzPct val="65000"/>
              <a:buFont typeface="Wingdings" panose="05000000000000000000" pitchFamily="2" charset="2"/>
              <a:buNone/>
              <a:defRPr sz="1650"/>
            </a:lvl2pPr>
            <a:lvl3pPr marL="407194" indent="0">
              <a:lnSpc>
                <a:spcPct val="100000"/>
              </a:lnSpc>
              <a:buSzPct val="45000"/>
              <a:buFont typeface="Wingdings" panose="05000000000000000000" pitchFamily="2" charset="2"/>
              <a:buNone/>
              <a:defRPr sz="1500"/>
            </a:lvl3pPr>
            <a:lvl4pPr marL="607219" indent="0">
              <a:lnSpc>
                <a:spcPct val="100000"/>
              </a:lnSpc>
              <a:buSzPct val="130000"/>
              <a:buFont typeface="Adobe Caslon Pro Bold" panose="0205070206050A020403" pitchFamily="18" charset="0"/>
              <a:buNone/>
              <a:defRPr sz="1350"/>
            </a:lvl4pPr>
            <a:lvl5pPr marL="1009650" indent="-201216">
              <a:buSzPct val="110000"/>
              <a:buFont typeface="Adobe Caslon Pro" panose="0205050205050A020403" pitchFamily="18" charset="0"/>
              <a:buChar char="-"/>
              <a:defRPr sz="1200"/>
            </a:lvl5pPr>
            <a:lvl6pPr marL="1714500" indent="0">
              <a:buNone/>
              <a:defRPr/>
            </a:lvl6pPr>
          </a:lstStyle>
          <a:p>
            <a:pPr lvl="0"/>
            <a:br>
              <a:rPr lang="en-US" altLang="ja-JP" sz="18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</a:br>
            <a:endParaRPr kumimoji="1" lang="en-US" altLang="ja-JP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487362" y="3343857"/>
            <a:ext cx="6974594" cy="1513893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lnSpc>
                <a:spcPts val="1125"/>
              </a:lnSpc>
              <a:buFontTx/>
              <a:buNone/>
              <a:defRPr sz="1500" b="1"/>
            </a:lvl1pPr>
            <a:lvl2pPr marL="407194" indent="-207169">
              <a:lnSpc>
                <a:spcPct val="100000"/>
              </a:lnSpc>
              <a:buSzPct val="65000"/>
              <a:buFont typeface="Wingdings" panose="05000000000000000000" pitchFamily="2" charset="2"/>
              <a:buChar char="l"/>
              <a:defRPr sz="1650"/>
            </a:lvl2pPr>
            <a:lvl3pPr marL="607219" indent="-200025">
              <a:lnSpc>
                <a:spcPct val="100000"/>
              </a:lnSpc>
              <a:buSzPct val="45000"/>
              <a:buFont typeface="Wingdings" panose="05000000000000000000" pitchFamily="2" charset="2"/>
              <a:buChar char="l"/>
              <a:defRPr sz="1500"/>
            </a:lvl3pPr>
            <a:lvl4pPr marL="808435" indent="-201216">
              <a:lnSpc>
                <a:spcPct val="100000"/>
              </a:lnSpc>
              <a:buSzPct val="130000"/>
              <a:buFont typeface="Adobe Caslon Pro Bold" panose="0205070206050A020403" pitchFamily="18" charset="0"/>
              <a:buChar char="-"/>
              <a:defRPr sz="1350"/>
            </a:lvl4pPr>
            <a:lvl5pPr marL="1009650" indent="-201216">
              <a:buSzPct val="110000"/>
              <a:buFont typeface="Adobe Caslon Pro" panose="0205050205050A020403" pitchFamily="18" charset="0"/>
              <a:buChar char="-"/>
              <a:defRPr sz="1200"/>
            </a:lvl5pPr>
            <a:lvl6pPr marL="1714500" indent="0">
              <a:buNone/>
              <a:defRPr/>
            </a:lvl6pPr>
          </a:lstStyle>
          <a:p>
            <a:pPr lvl="0"/>
            <a:r>
              <a:rPr kumimoji="1" lang="ja-JP" altLang="en-US"/>
              <a:t>クリックしてタイトルを入力</a:t>
            </a:r>
            <a:endParaRPr kumimoji="1" lang="en-US" altLang="ja-JP" dirty="0"/>
          </a:p>
        </p:txBody>
      </p:sp>
      <p:pic>
        <p:nvPicPr>
          <p:cNvPr id="3" name="図 2" descr="ベクトル グラフィックス が含まれている画像&#10;&#10;高い精度で生成された説明">
            <a:extLst>
              <a:ext uri="{FF2B5EF4-FFF2-40B4-BE49-F238E27FC236}">
                <a16:creationId xmlns:a16="http://schemas.microsoft.com/office/drawing/2014/main" id="{128A50C7-EEBC-42D1-8CA2-F5BE6AAFC8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611" y="4493050"/>
            <a:ext cx="859027" cy="36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4855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表紙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‹#›</a:t>
            </a:fld>
            <a:endParaRPr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28626" y="2133736"/>
            <a:ext cx="6299200" cy="128847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 baseline="0"/>
            </a:lvl1pPr>
          </a:lstStyle>
          <a:p>
            <a:r>
              <a:rPr kumimoji="1" lang="ja-JP" altLang="en-US" dirty="0"/>
              <a:t>クリックして</a:t>
            </a:r>
            <a:br>
              <a:rPr kumimoji="1" lang="en-US" altLang="ja-JP" dirty="0"/>
            </a:br>
            <a:r>
              <a:rPr kumimoji="1" lang="ja-JP" altLang="en-US" dirty="0"/>
              <a:t>中表紙タイトルを入力</a:t>
            </a:r>
          </a:p>
        </p:txBody>
      </p:sp>
    </p:spTree>
    <p:extLst>
      <p:ext uri="{BB962C8B-B14F-4D97-AF65-F5344CB8AC3E}">
        <p14:creationId xmlns:p14="http://schemas.microsoft.com/office/powerpoint/2010/main" val="54302876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白背景_タイトルとテキス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‹#›</a:t>
            </a:fld>
            <a:endParaRPr lang="ja-JP" altLang="en-US"/>
          </a:p>
        </p:txBody>
      </p:sp>
      <p:sp>
        <p:nvSpPr>
          <p:cNvPr id="4" name="Shape 3"/>
          <p:cNvSpPr/>
          <p:nvPr userDrawn="1"/>
        </p:nvSpPr>
        <p:spPr>
          <a:xfrm>
            <a:off x="-25400" y="-9525"/>
            <a:ext cx="9194800" cy="76200"/>
          </a:xfrm>
          <a:prstGeom prst="rect">
            <a:avLst/>
          </a:prstGeom>
          <a:solidFill>
            <a:srgbClr val="C7171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2" hasCustomPrompt="1"/>
          </p:nvPr>
        </p:nvSpPr>
        <p:spPr>
          <a:xfrm>
            <a:off x="479427" y="654051"/>
            <a:ext cx="8131175" cy="4198936"/>
          </a:xfrm>
          <a:prstGeom prst="rect">
            <a:avLst/>
          </a:prstGeom>
        </p:spPr>
        <p:txBody>
          <a:bodyPr>
            <a:noAutofit/>
          </a:bodyPr>
          <a:lstStyle>
            <a:lvl1pPr marL="203597" indent="-203597">
              <a:lnSpc>
                <a:spcPct val="80000"/>
              </a:lnSpc>
              <a:buFont typeface="Wingdings" panose="05000000000000000000" pitchFamily="2" charset="2"/>
              <a:buChar char="l"/>
              <a:defRPr sz="1600" b="1" baseline="0">
                <a:latin typeface="+mn-ea"/>
                <a:ea typeface="+mn-ea"/>
              </a:defRPr>
            </a:lvl1pPr>
            <a:lvl2pPr marL="407194" indent="-207169">
              <a:lnSpc>
                <a:spcPct val="80000"/>
              </a:lnSpc>
              <a:buSzPct val="65000"/>
              <a:buFont typeface="Wingdings" panose="05000000000000000000" pitchFamily="2" charset="2"/>
              <a:buChar char="l"/>
              <a:defRPr sz="1600" baseline="0">
                <a:latin typeface="+mn-ea"/>
                <a:ea typeface="+mn-ea"/>
              </a:defRPr>
            </a:lvl2pPr>
            <a:lvl3pPr marL="607219" indent="-200025">
              <a:lnSpc>
                <a:spcPct val="80000"/>
              </a:lnSpc>
              <a:buSzPct val="45000"/>
              <a:buFont typeface="Wingdings" panose="05000000000000000000" pitchFamily="2" charset="2"/>
              <a:buChar char="l"/>
              <a:defRPr sz="1600" baseline="0">
                <a:latin typeface="+mn-ea"/>
                <a:ea typeface="+mn-ea"/>
              </a:defRPr>
            </a:lvl3pPr>
            <a:lvl4pPr marL="808435" indent="-201216">
              <a:lnSpc>
                <a:spcPct val="80000"/>
              </a:lnSpc>
              <a:buSzPct val="130000"/>
              <a:buFont typeface="Adobe Caslon Pro Bold" panose="0205070206050A020403" pitchFamily="18" charset="0"/>
              <a:buChar char="-"/>
              <a:defRPr sz="1600" baseline="0">
                <a:latin typeface="+mn-ea"/>
                <a:ea typeface="+mn-ea"/>
              </a:defRPr>
            </a:lvl4pPr>
            <a:lvl5pPr marL="1009650" indent="-201216">
              <a:lnSpc>
                <a:spcPct val="80000"/>
              </a:lnSpc>
              <a:buSzPct val="110000"/>
              <a:buFont typeface="Adobe Caslon Pro" panose="0205050205050A020403" pitchFamily="18" charset="0"/>
              <a:buChar char="-"/>
              <a:defRPr sz="1600" baseline="0">
                <a:latin typeface="+mn-ea"/>
                <a:ea typeface="+mn-ea"/>
              </a:defRPr>
            </a:lvl5pPr>
            <a:lvl6pPr marL="1714500" indent="0">
              <a:buNone/>
              <a:defRPr/>
            </a:lvl6pPr>
          </a:lstStyle>
          <a:p>
            <a:r>
              <a:rPr kumimoji="1" lang="en-US" altLang="ja-JP" dirty="0"/>
              <a:t>First level Text line</a:t>
            </a:r>
          </a:p>
          <a:p>
            <a:pPr lvl="1"/>
            <a:r>
              <a:rPr kumimoji="1" lang="en-US" altLang="ja-JP" dirty="0"/>
              <a:t>2nd level text</a:t>
            </a:r>
          </a:p>
          <a:p>
            <a:pPr lvl="2"/>
            <a:r>
              <a:rPr kumimoji="1" lang="en-US" altLang="ja-JP" dirty="0"/>
              <a:t>3rd level Text line</a:t>
            </a:r>
          </a:p>
          <a:p>
            <a:pPr lvl="3"/>
            <a:r>
              <a:rPr kumimoji="1" lang="en-US" altLang="ja-JP" dirty="0"/>
              <a:t>4th level text line</a:t>
            </a:r>
          </a:p>
          <a:p>
            <a:pPr lvl="4"/>
            <a:r>
              <a:rPr kumimoji="1" lang="en-US" altLang="ja-JP" dirty="0"/>
              <a:t>5th level text line</a:t>
            </a:r>
          </a:p>
        </p:txBody>
      </p:sp>
      <p:pic>
        <p:nvPicPr>
          <p:cNvPr id="10" name="pasted-image.pdf"/>
          <p:cNvPicPr/>
          <p:nvPr userDrawn="1"/>
        </p:nvPicPr>
        <p:blipFill rotWithShape="1">
          <a:blip r:embed="rId2"/>
          <a:srcRect r="59091"/>
          <a:stretch/>
        </p:blipFill>
        <p:spPr>
          <a:xfrm>
            <a:off x="240323" y="179019"/>
            <a:ext cx="263769" cy="27574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479424" y="149668"/>
            <a:ext cx="8119452" cy="396434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2400" b="1">
                <a:latin typeface="+mj-ea"/>
                <a:ea typeface="+mj-ea"/>
              </a:defRPr>
            </a:lvl1pPr>
          </a:lstStyle>
          <a:p>
            <a:r>
              <a:rPr kumimoji="1" lang="ja-JP" altLang="en-US" dirty="0"/>
              <a:t>クリックしてタイトルを入力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56937F0-4366-495A-9CD2-6DFBC22E8C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645" y="179019"/>
            <a:ext cx="380343" cy="27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40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白背景_タイトルとテキスト（行間　狭い）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‹#›</a:t>
            </a:fld>
            <a:endParaRPr lang="ja-JP" altLang="en-US"/>
          </a:p>
        </p:txBody>
      </p:sp>
      <p:sp>
        <p:nvSpPr>
          <p:cNvPr id="4" name="Shape 3"/>
          <p:cNvSpPr/>
          <p:nvPr userDrawn="1"/>
        </p:nvSpPr>
        <p:spPr>
          <a:xfrm>
            <a:off x="-25400" y="-9525"/>
            <a:ext cx="9194800" cy="76200"/>
          </a:xfrm>
          <a:prstGeom prst="rect">
            <a:avLst/>
          </a:prstGeom>
          <a:solidFill>
            <a:srgbClr val="C7171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2" hasCustomPrompt="1"/>
          </p:nvPr>
        </p:nvSpPr>
        <p:spPr>
          <a:xfrm>
            <a:off x="479427" y="654051"/>
            <a:ext cx="8131175" cy="4198936"/>
          </a:xfrm>
          <a:prstGeom prst="rect">
            <a:avLst/>
          </a:prstGeom>
        </p:spPr>
        <p:txBody>
          <a:bodyPr>
            <a:noAutofit/>
          </a:bodyPr>
          <a:lstStyle>
            <a:lvl1pPr marL="203597" indent="-203597">
              <a:lnSpc>
                <a:spcPct val="80000"/>
              </a:lnSpc>
              <a:spcBef>
                <a:spcPts val="600"/>
              </a:spcBef>
              <a:buFont typeface="Wingdings" panose="05000000000000000000" pitchFamily="2" charset="2"/>
              <a:buChar char="l"/>
              <a:defRPr sz="1600" b="1"/>
            </a:lvl1pPr>
            <a:lvl2pPr marL="407194" indent="-207169">
              <a:lnSpc>
                <a:spcPct val="80000"/>
              </a:lnSpc>
              <a:spcBef>
                <a:spcPts val="600"/>
              </a:spcBef>
              <a:buSzPct val="65000"/>
              <a:buFont typeface="Wingdings" panose="05000000000000000000" pitchFamily="2" charset="2"/>
              <a:buChar char="l"/>
              <a:defRPr sz="1600"/>
            </a:lvl2pPr>
            <a:lvl3pPr marL="607219" indent="-200025">
              <a:lnSpc>
                <a:spcPct val="80000"/>
              </a:lnSpc>
              <a:spcBef>
                <a:spcPts val="600"/>
              </a:spcBef>
              <a:buSzPct val="45000"/>
              <a:buFont typeface="Wingdings" panose="05000000000000000000" pitchFamily="2" charset="2"/>
              <a:buChar char="l"/>
              <a:defRPr sz="1600"/>
            </a:lvl3pPr>
            <a:lvl4pPr marL="808435" indent="-201216">
              <a:lnSpc>
                <a:spcPct val="80000"/>
              </a:lnSpc>
              <a:spcBef>
                <a:spcPts val="600"/>
              </a:spcBef>
              <a:buSzPct val="130000"/>
              <a:buFont typeface="Adobe Caslon Pro Bold" panose="0205070206050A020403" pitchFamily="18" charset="0"/>
              <a:buChar char="-"/>
              <a:defRPr sz="1600"/>
            </a:lvl4pPr>
            <a:lvl5pPr marL="1009650" indent="-201216">
              <a:lnSpc>
                <a:spcPct val="80000"/>
              </a:lnSpc>
              <a:spcBef>
                <a:spcPts val="600"/>
              </a:spcBef>
              <a:buSzPct val="110000"/>
              <a:buFont typeface="Adobe Caslon Pro" panose="0205050205050A020403" pitchFamily="18" charset="0"/>
              <a:buChar char="-"/>
              <a:defRPr sz="1600"/>
            </a:lvl5pPr>
            <a:lvl6pPr marL="1714500" indent="0">
              <a:buNone/>
              <a:defRPr/>
            </a:lvl6pPr>
          </a:lstStyle>
          <a:p>
            <a:r>
              <a:rPr kumimoji="1" lang="ja-JP" altLang="en-US"/>
              <a:t>クリックしてテキストを入力（行間　狭い）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a</a:t>
            </a:r>
          </a:p>
          <a:p>
            <a:pPr lvl="2"/>
            <a:r>
              <a:rPr kumimoji="1" lang="en-US" altLang="ja-JP" dirty="0"/>
              <a:t>a</a:t>
            </a:r>
          </a:p>
          <a:p>
            <a:pPr lvl="3"/>
            <a:r>
              <a:rPr kumimoji="1" lang="en-US" altLang="ja-JP" dirty="0"/>
              <a:t>a</a:t>
            </a:r>
          </a:p>
          <a:p>
            <a:pPr lvl="4"/>
            <a:r>
              <a:rPr kumimoji="1" lang="en-US" altLang="ja-JP" dirty="0"/>
              <a:t>a</a:t>
            </a:r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  <p:pic>
        <p:nvPicPr>
          <p:cNvPr id="11" name="pasted-image.pdf"/>
          <p:cNvPicPr/>
          <p:nvPr userDrawn="1"/>
        </p:nvPicPr>
        <p:blipFill rotWithShape="1">
          <a:blip r:embed="rId2"/>
          <a:srcRect r="59091"/>
          <a:stretch/>
        </p:blipFill>
        <p:spPr>
          <a:xfrm>
            <a:off x="240323" y="179019"/>
            <a:ext cx="263769" cy="27574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479424" y="149668"/>
            <a:ext cx="8119452" cy="396434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2100"/>
            </a:lvl1pPr>
          </a:lstStyle>
          <a:p>
            <a:r>
              <a:rPr kumimoji="1" lang="ja-JP" altLang="en-US" dirty="0"/>
              <a:t>クリックしてタイトルを入力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A108EC77-4294-4B0E-A7C2-AFDEAC6F0A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645" y="179019"/>
            <a:ext cx="380343" cy="27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34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白背景_タイトルとテキスト、コンテンツ入力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"/>
          <p:cNvSpPr/>
          <p:nvPr userDrawn="1"/>
        </p:nvSpPr>
        <p:spPr>
          <a:xfrm>
            <a:off x="-25400" y="-9525"/>
            <a:ext cx="9194800" cy="76200"/>
          </a:xfrm>
          <a:prstGeom prst="rect">
            <a:avLst/>
          </a:prstGeom>
          <a:solidFill>
            <a:srgbClr val="C7171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653454"/>
            <a:ext cx="3960000" cy="4178899"/>
          </a:xfrm>
          <a:prstGeom prst="rect">
            <a:avLst/>
          </a:prstGeom>
        </p:spPr>
        <p:txBody>
          <a:bodyPr>
            <a:noAutofit/>
          </a:bodyPr>
          <a:lstStyle>
            <a:lvl1pPr marL="203597" indent="-203597">
              <a:lnSpc>
                <a:spcPct val="100000"/>
              </a:lnSpc>
              <a:buFont typeface="Wingdings" panose="05000000000000000000" pitchFamily="2" charset="2"/>
              <a:buChar char="l"/>
              <a:defRPr sz="1650" b="1"/>
            </a:lvl1pPr>
            <a:lvl2pPr marL="407194" indent="-207169">
              <a:lnSpc>
                <a:spcPct val="100000"/>
              </a:lnSpc>
              <a:buSzPct val="65000"/>
              <a:buFont typeface="Wingdings" panose="05000000000000000000" pitchFamily="2" charset="2"/>
              <a:buChar char="l"/>
              <a:defRPr sz="1650"/>
            </a:lvl2pPr>
            <a:lvl3pPr marL="607219" indent="-200025">
              <a:lnSpc>
                <a:spcPct val="100000"/>
              </a:lnSpc>
              <a:buSzPct val="45000"/>
              <a:buFont typeface="Wingdings" panose="05000000000000000000" pitchFamily="2" charset="2"/>
              <a:buChar char="l"/>
              <a:defRPr sz="1500"/>
            </a:lvl3pPr>
            <a:lvl4pPr marL="808435" indent="-201216">
              <a:lnSpc>
                <a:spcPct val="100000"/>
              </a:lnSpc>
              <a:buSzPct val="130000"/>
              <a:buFont typeface="Adobe Caslon Pro Bold" panose="0205070206050A020403" pitchFamily="18" charset="0"/>
              <a:buChar char="-"/>
              <a:defRPr sz="1350"/>
            </a:lvl4pPr>
            <a:lvl5pPr marL="1009650" indent="-201216">
              <a:buSzPct val="110000"/>
              <a:buFont typeface="Adobe Caslon Pro" panose="0205050205050A020403" pitchFamily="18" charset="0"/>
              <a:buChar char="-"/>
              <a:defRPr sz="1200"/>
            </a:lvl5pPr>
            <a:lvl6pPr marL="1714500" indent="0">
              <a:buNone/>
              <a:defRPr/>
            </a:lvl6pPr>
          </a:lstStyle>
          <a:p>
            <a:pPr lvl="0"/>
            <a:r>
              <a:rPr kumimoji="1" lang="ja-JP" altLang="en-US" dirty="0"/>
              <a:t>クリックしてテキストを入力</a:t>
            </a:r>
            <a:endParaRPr kumimoji="1" lang="en-US" altLang="ja-JP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sz="quarter" idx="12" hasCustomPrompt="1"/>
          </p:nvPr>
        </p:nvSpPr>
        <p:spPr>
          <a:xfrm>
            <a:off x="4686302" y="654050"/>
            <a:ext cx="3924299" cy="4178300"/>
          </a:xfrm>
        </p:spPr>
        <p:txBody>
          <a:bodyPr>
            <a:noAutofit/>
          </a:bodyPr>
          <a:lstStyle>
            <a:lvl1pPr marL="202406" marR="0" indent="-202406" defTabSz="68580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B01F28"/>
              </a:buClr>
              <a:buSzPct val="80000"/>
              <a:buFont typeface="Wingdings" panose="05000000000000000000" pitchFamily="2" charset="2"/>
              <a:buChar char="l"/>
              <a:tabLst/>
              <a:defRPr/>
            </a:lvl1pPr>
          </a:lstStyle>
          <a:p>
            <a:pPr lvl="0"/>
            <a:r>
              <a:rPr kumimoji="1" lang="ja-JP" altLang="en-US" dirty="0"/>
              <a:t>クリックしてコンテンツを入力</a:t>
            </a:r>
            <a:endParaRPr kumimoji="1" lang="en-US" altLang="ja-JP" dirty="0"/>
          </a:p>
        </p:txBody>
      </p:sp>
      <p:pic>
        <p:nvPicPr>
          <p:cNvPr id="11" name="pasted-image.pdf"/>
          <p:cNvPicPr/>
          <p:nvPr userDrawn="1"/>
        </p:nvPicPr>
        <p:blipFill rotWithShape="1">
          <a:blip r:embed="rId2"/>
          <a:srcRect r="59091"/>
          <a:stretch/>
        </p:blipFill>
        <p:spPr>
          <a:xfrm>
            <a:off x="240323" y="179019"/>
            <a:ext cx="263769" cy="27574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479424" y="149668"/>
            <a:ext cx="8119452" cy="396434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2100"/>
            </a:lvl1pPr>
          </a:lstStyle>
          <a:p>
            <a:r>
              <a:rPr kumimoji="1" lang="ja-JP" altLang="en-US" dirty="0"/>
              <a:t>クリックしてタイトルを入力</a:t>
            </a:r>
            <a:br>
              <a:rPr kumimoji="1" lang="en-US" altLang="ja-JP" dirty="0"/>
            </a:br>
            <a:endParaRPr kumimoji="1" lang="ja-JP" altLang="en-US" dirty="0"/>
          </a:p>
        </p:txBody>
      </p:sp>
      <p:sp>
        <p:nvSpPr>
          <p:cNvPr id="9" name="スライド番号プレースホルダー 2"/>
          <p:cNvSpPr>
            <a:spLocks noGrp="1"/>
          </p:cNvSpPr>
          <p:nvPr>
            <p:ph type="sldNum" sz="quarter" idx="10"/>
          </p:nvPr>
        </p:nvSpPr>
        <p:spPr>
          <a:xfrm>
            <a:off x="6888766" y="4852989"/>
            <a:ext cx="2057402" cy="253912"/>
          </a:xfrm>
        </p:spPr>
        <p:txBody>
          <a:bodyPr/>
          <a:lstStyle/>
          <a:p>
            <a:pPr lvl="0"/>
            <a:fld id="{86CB4B4D-7CA3-9044-876B-883B54F8677D}" type="slidenum">
              <a:rPr lang="en-US" altLang="ja-JP" smtClean="0"/>
              <a:t>‹#›</a:t>
            </a:fld>
            <a:endParaRPr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485ED0D2-2F71-48BE-8D92-4C109EA8CA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645" y="179019"/>
            <a:ext cx="380343" cy="27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17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/>
        </p:nvSpPr>
        <p:spPr>
          <a:xfrm>
            <a:off x="-25400" y="-9525"/>
            <a:ext cx="9194800" cy="76200"/>
          </a:xfrm>
          <a:prstGeom prst="rect">
            <a:avLst/>
          </a:prstGeom>
          <a:solidFill>
            <a:srgbClr val="C7171D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6888766" y="4852989"/>
            <a:ext cx="2057402" cy="253912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>
            <a:lvl1pPr algn="r">
              <a:defRPr sz="1050" b="1">
                <a:solidFill>
                  <a:srgbClr val="A6A6A6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1043494" y="1742739"/>
            <a:ext cx="6777317" cy="2631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This is the 1st level</a:t>
            </a:r>
          </a:p>
          <a:p>
            <a:pPr lvl="1"/>
            <a:r>
              <a:rPr lang="en-US" altLang="ja-JP" dirty="0"/>
              <a:t>This is the 2nd level</a:t>
            </a:r>
          </a:p>
          <a:p>
            <a:pPr lvl="2"/>
            <a:r>
              <a:rPr lang="en-US" altLang="ja-JP" dirty="0"/>
              <a:t>This is the 3rd level</a:t>
            </a:r>
          </a:p>
        </p:txBody>
      </p:sp>
      <p:pic>
        <p:nvPicPr>
          <p:cNvPr id="7" name="pasted-image.pdf"/>
          <p:cNvPicPr/>
          <p:nvPr userDrawn="1"/>
        </p:nvPicPr>
        <p:blipFill rotWithShape="1">
          <a:blip r:embed="rId8"/>
          <a:srcRect r="59091"/>
          <a:stretch/>
        </p:blipFill>
        <p:spPr>
          <a:xfrm>
            <a:off x="240323" y="179019"/>
            <a:ext cx="263769" cy="2757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1FBA47F-D9C0-4A2C-A449-C1B36F878B46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645" y="179019"/>
            <a:ext cx="380343" cy="2757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0" r:id="rId2"/>
    <p:sldLayoutId id="2147483671" r:id="rId3"/>
    <p:sldLayoutId id="2147483674" r:id="rId4"/>
    <p:sldLayoutId id="2147483676" r:id="rId5"/>
  </p:sldLayoutIdLst>
  <p:transition spd="med"/>
  <p:hf hdr="0" ftr="0" dt="0"/>
  <p:txStyles>
    <p:titleStyle>
      <a:lvl1pPr>
        <a:lnSpc>
          <a:spcPct val="90000"/>
        </a:lnSpc>
        <a:defRPr sz="1800" b="1">
          <a:latin typeface="Meiryo UI"/>
          <a:ea typeface="Meiryo UI"/>
          <a:cs typeface="Meiryo UI"/>
          <a:sym typeface="Meiryo UI"/>
        </a:defRPr>
      </a:lvl1pPr>
      <a:lvl2pPr>
        <a:lnSpc>
          <a:spcPct val="90000"/>
        </a:lnSpc>
        <a:defRPr sz="1800" b="1">
          <a:latin typeface="Meiryo UI"/>
          <a:ea typeface="Meiryo UI"/>
          <a:cs typeface="Meiryo UI"/>
          <a:sym typeface="Meiryo UI"/>
        </a:defRPr>
      </a:lvl2pPr>
      <a:lvl3pPr>
        <a:lnSpc>
          <a:spcPct val="90000"/>
        </a:lnSpc>
        <a:defRPr sz="1800" b="1">
          <a:latin typeface="Meiryo UI"/>
          <a:ea typeface="Meiryo UI"/>
          <a:cs typeface="Meiryo UI"/>
          <a:sym typeface="Meiryo UI"/>
        </a:defRPr>
      </a:lvl3pPr>
      <a:lvl4pPr>
        <a:lnSpc>
          <a:spcPct val="90000"/>
        </a:lnSpc>
        <a:defRPr sz="1800" b="1">
          <a:latin typeface="Meiryo UI"/>
          <a:ea typeface="Meiryo UI"/>
          <a:cs typeface="Meiryo UI"/>
          <a:sym typeface="Meiryo UI"/>
        </a:defRPr>
      </a:lvl4pPr>
      <a:lvl5pPr>
        <a:lnSpc>
          <a:spcPct val="90000"/>
        </a:lnSpc>
        <a:defRPr sz="1800" b="1">
          <a:latin typeface="Meiryo UI"/>
          <a:ea typeface="Meiryo UI"/>
          <a:cs typeface="Meiryo UI"/>
          <a:sym typeface="Meiryo UI"/>
        </a:defRPr>
      </a:lvl5pPr>
      <a:lvl6pPr>
        <a:lnSpc>
          <a:spcPct val="90000"/>
        </a:lnSpc>
        <a:defRPr sz="1800" b="1">
          <a:latin typeface="Meiryo UI"/>
          <a:ea typeface="Meiryo UI"/>
          <a:cs typeface="Meiryo UI"/>
          <a:sym typeface="Meiryo UI"/>
        </a:defRPr>
      </a:lvl6pPr>
      <a:lvl7pPr>
        <a:lnSpc>
          <a:spcPct val="90000"/>
        </a:lnSpc>
        <a:defRPr sz="1800" b="1">
          <a:latin typeface="Meiryo UI"/>
          <a:ea typeface="Meiryo UI"/>
          <a:cs typeface="Meiryo UI"/>
          <a:sym typeface="Meiryo UI"/>
        </a:defRPr>
      </a:lvl7pPr>
      <a:lvl8pPr>
        <a:lnSpc>
          <a:spcPct val="90000"/>
        </a:lnSpc>
        <a:defRPr sz="1800" b="1">
          <a:latin typeface="Meiryo UI"/>
          <a:ea typeface="Meiryo UI"/>
          <a:cs typeface="Meiryo UI"/>
          <a:sym typeface="Meiryo UI"/>
        </a:defRPr>
      </a:lvl8pPr>
      <a:lvl9pPr>
        <a:lnSpc>
          <a:spcPct val="90000"/>
        </a:lnSpc>
        <a:defRPr sz="1800" b="1">
          <a:latin typeface="Meiryo UI"/>
          <a:ea typeface="Meiryo UI"/>
          <a:cs typeface="Meiryo UI"/>
          <a:sym typeface="Meiryo UI"/>
        </a:defRPr>
      </a:lvl9pPr>
    </p:titleStyle>
    <p:bodyStyle>
      <a:lvl1pPr marL="202406" indent="-202406">
        <a:lnSpc>
          <a:spcPct val="90000"/>
        </a:lnSpc>
        <a:spcBef>
          <a:spcPts val="750"/>
        </a:spcBef>
        <a:buClr>
          <a:srgbClr val="B01F28"/>
        </a:buClr>
        <a:buSzPct val="80000"/>
        <a:buFont typeface="Wingdings" panose="05000000000000000000" pitchFamily="2" charset="2"/>
        <a:buChar char="l"/>
        <a:defRPr sz="1650" b="0">
          <a:latin typeface="Helvetica" pitchFamily="2" charset="0"/>
          <a:ea typeface="Meiryo UI" panose="020B0604030504040204" pitchFamily="50" charset="-128"/>
          <a:cs typeface="Helvetica" pitchFamily="2" charset="0"/>
          <a:sym typeface="Meiryo UI"/>
        </a:defRPr>
      </a:lvl1pPr>
      <a:lvl2pPr marL="404813" indent="-202406">
        <a:lnSpc>
          <a:spcPct val="90000"/>
        </a:lnSpc>
        <a:spcBef>
          <a:spcPts val="750"/>
        </a:spcBef>
        <a:buClr>
          <a:srgbClr val="B01F28"/>
        </a:buClr>
        <a:buSzPct val="65000"/>
        <a:buFont typeface="Wingdings" panose="05000000000000000000" pitchFamily="2" charset="2"/>
        <a:buChar char="l"/>
        <a:defRPr sz="1650" b="0">
          <a:latin typeface="Helvetica" pitchFamily="2" charset="0"/>
          <a:ea typeface="Meiryo UI" panose="020B0604030504040204" pitchFamily="50" charset="-128"/>
          <a:cs typeface="Helvetica" pitchFamily="2" charset="0"/>
          <a:sym typeface="Meiryo UI"/>
        </a:defRPr>
      </a:lvl2pPr>
      <a:lvl3pPr marL="607219" indent="-220266">
        <a:lnSpc>
          <a:spcPct val="90000"/>
        </a:lnSpc>
        <a:spcBef>
          <a:spcPts val="750"/>
        </a:spcBef>
        <a:buClr>
          <a:srgbClr val="B01F28"/>
        </a:buClr>
        <a:buSzPct val="45000"/>
        <a:buFont typeface="Wingdings" panose="05000000000000000000" pitchFamily="2" charset="2"/>
        <a:buChar char="l"/>
        <a:defRPr sz="1500" b="0">
          <a:latin typeface="Helvetica" pitchFamily="2" charset="0"/>
          <a:ea typeface="Meiryo UI" panose="020B0604030504040204" pitchFamily="50" charset="-128"/>
          <a:cs typeface="Helvetica" pitchFamily="2" charset="0"/>
          <a:sym typeface="Meiryo UI"/>
        </a:defRPr>
      </a:lvl3pPr>
      <a:lvl4pPr marL="809625" indent="-211931">
        <a:lnSpc>
          <a:spcPct val="90000"/>
        </a:lnSpc>
        <a:spcBef>
          <a:spcPts val="750"/>
        </a:spcBef>
        <a:buClr>
          <a:srgbClr val="B01F28"/>
        </a:buClr>
        <a:buSzPct val="130000"/>
        <a:buFont typeface="Meiryo UI" panose="020B0604030504040204" pitchFamily="50" charset="-128"/>
        <a:buChar char="-"/>
        <a:defRPr sz="1350">
          <a:latin typeface="Helvetica" pitchFamily="2" charset="0"/>
          <a:ea typeface="Meiryo UI" panose="020B0604030504040204" pitchFamily="50" charset="-128"/>
          <a:cs typeface="Helvetica" pitchFamily="2" charset="0"/>
          <a:sym typeface="Meiryo UI"/>
        </a:defRPr>
      </a:lvl4pPr>
      <a:lvl5pPr marL="1006079" indent="-226219">
        <a:lnSpc>
          <a:spcPct val="90000"/>
        </a:lnSpc>
        <a:spcBef>
          <a:spcPts val="750"/>
        </a:spcBef>
        <a:buClr>
          <a:srgbClr val="B01F28"/>
        </a:buClr>
        <a:buSzPct val="110000"/>
        <a:buFont typeface="Meiryo UI" panose="020B0604030504040204" pitchFamily="50" charset="-128"/>
        <a:buChar char="-"/>
        <a:defRPr sz="1350">
          <a:latin typeface="Helvetica" pitchFamily="2" charset="0"/>
          <a:ea typeface="Meiryo UI" panose="020B0604030504040204" pitchFamily="50" charset="-128"/>
          <a:cs typeface="Helvetica" pitchFamily="2" charset="0"/>
          <a:sym typeface="Meiryo UI"/>
        </a:defRPr>
      </a:lvl5pPr>
      <a:lvl6pPr marL="1143000" indent="-214313">
        <a:lnSpc>
          <a:spcPct val="90000"/>
        </a:lnSpc>
        <a:spcBef>
          <a:spcPts val="750"/>
        </a:spcBef>
        <a:buClr>
          <a:srgbClr val="B01F28"/>
        </a:buClr>
        <a:buSzPct val="100000"/>
        <a:buFont typeface="Meiryo UI" panose="020B0604030504040204" pitchFamily="50" charset="-128"/>
        <a:buChar char="-"/>
        <a:defRPr sz="1200">
          <a:latin typeface="Meiryo UI"/>
          <a:ea typeface="Meiryo UI"/>
          <a:cs typeface="Meiryo UI"/>
          <a:sym typeface="Meiryo UI"/>
        </a:defRPr>
      </a:lvl6pPr>
      <a:lvl7pPr marL="2209800" indent="-152400">
        <a:lnSpc>
          <a:spcPct val="90000"/>
        </a:lnSpc>
        <a:spcBef>
          <a:spcPts val="750"/>
        </a:spcBef>
        <a:buClr>
          <a:srgbClr val="B01F28"/>
        </a:buClr>
        <a:buSzPct val="100000"/>
        <a:buFont typeface="Wingdings"/>
        <a:buChar char="•"/>
        <a:defRPr sz="1200">
          <a:latin typeface="Meiryo UI"/>
          <a:ea typeface="Meiryo UI"/>
          <a:cs typeface="Meiryo UI"/>
          <a:sym typeface="Meiryo UI"/>
        </a:defRPr>
      </a:lvl7pPr>
      <a:lvl8pPr marL="2552700" indent="-152400">
        <a:lnSpc>
          <a:spcPct val="90000"/>
        </a:lnSpc>
        <a:spcBef>
          <a:spcPts val="750"/>
        </a:spcBef>
        <a:buClr>
          <a:srgbClr val="B01F28"/>
        </a:buClr>
        <a:buSzPct val="100000"/>
        <a:buFont typeface="Wingdings"/>
        <a:buChar char="•"/>
        <a:defRPr sz="1200">
          <a:latin typeface="Meiryo UI"/>
          <a:ea typeface="Meiryo UI"/>
          <a:cs typeface="Meiryo UI"/>
          <a:sym typeface="Meiryo UI"/>
        </a:defRPr>
      </a:lvl8pPr>
      <a:lvl9pPr marL="2895600" indent="-152400">
        <a:lnSpc>
          <a:spcPct val="90000"/>
        </a:lnSpc>
        <a:spcBef>
          <a:spcPts val="750"/>
        </a:spcBef>
        <a:buClr>
          <a:srgbClr val="B01F28"/>
        </a:buClr>
        <a:buSzPct val="100000"/>
        <a:buFont typeface="Wingdings"/>
        <a:buChar char="•"/>
        <a:defRPr sz="1200">
          <a:latin typeface="Meiryo UI"/>
          <a:ea typeface="Meiryo UI"/>
          <a:cs typeface="Meiryo UI"/>
          <a:sym typeface="Meiryo UI"/>
        </a:defRPr>
      </a:lvl9pPr>
    </p:bodyStyle>
    <p:otherStyle>
      <a:lvl1pPr algn="r">
        <a:defRPr sz="1050" b="1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algn="r">
        <a:defRPr sz="1050" b="1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algn="r">
        <a:defRPr sz="1050" b="1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algn="r">
        <a:defRPr sz="1050" b="1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algn="r">
        <a:defRPr sz="1050" b="1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algn="r">
        <a:defRPr sz="1050" b="1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algn="r">
        <a:defRPr sz="1050" b="1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algn="r">
        <a:defRPr sz="1050" b="1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algn="r">
        <a:defRPr sz="1050" b="1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2">
            <a:extLst>
              <a:ext uri="{FF2B5EF4-FFF2-40B4-BE49-F238E27FC236}">
                <a16:creationId xmlns:a16="http://schemas.microsoft.com/office/drawing/2014/main" id="{14F2A151-0925-A74B-9B28-935E8E833D8E}"/>
              </a:ext>
            </a:extLst>
          </p:cNvPr>
          <p:cNvSpPr txBox="1">
            <a:spLocks/>
          </p:cNvSpPr>
          <p:nvPr/>
        </p:nvSpPr>
        <p:spPr>
          <a:xfrm>
            <a:off x="907088" y="1857223"/>
            <a:ext cx="7062218" cy="213286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lnSpc>
                <a:spcPct val="90000"/>
              </a:lnSpc>
              <a:defRPr sz="1800" b="1">
                <a:latin typeface="Meiryo UI"/>
                <a:ea typeface="Meiryo UI"/>
                <a:cs typeface="Meiryo UI"/>
                <a:sym typeface="Meiryo UI"/>
              </a:defRPr>
            </a:lvl1pPr>
            <a:lvl2pPr>
              <a:lnSpc>
                <a:spcPct val="90000"/>
              </a:lnSpc>
              <a:defRPr sz="1800" b="1">
                <a:latin typeface="Meiryo UI"/>
                <a:ea typeface="Meiryo UI"/>
                <a:cs typeface="Meiryo UI"/>
                <a:sym typeface="Meiryo UI"/>
              </a:defRPr>
            </a:lvl2pPr>
            <a:lvl3pPr>
              <a:lnSpc>
                <a:spcPct val="90000"/>
              </a:lnSpc>
              <a:defRPr sz="1800" b="1">
                <a:latin typeface="Meiryo UI"/>
                <a:ea typeface="Meiryo UI"/>
                <a:cs typeface="Meiryo UI"/>
                <a:sym typeface="Meiryo UI"/>
              </a:defRPr>
            </a:lvl3pPr>
            <a:lvl4pPr>
              <a:lnSpc>
                <a:spcPct val="90000"/>
              </a:lnSpc>
              <a:defRPr sz="1800" b="1">
                <a:latin typeface="Meiryo UI"/>
                <a:ea typeface="Meiryo UI"/>
                <a:cs typeface="Meiryo UI"/>
                <a:sym typeface="Meiryo UI"/>
              </a:defRPr>
            </a:lvl4pPr>
            <a:lvl5pPr>
              <a:lnSpc>
                <a:spcPct val="90000"/>
              </a:lnSpc>
              <a:defRPr sz="1800" b="1">
                <a:latin typeface="Meiryo UI"/>
                <a:ea typeface="Meiryo UI"/>
                <a:cs typeface="Meiryo UI"/>
                <a:sym typeface="Meiryo UI"/>
              </a:defRPr>
            </a:lvl5pPr>
            <a:lvl6pPr>
              <a:lnSpc>
                <a:spcPct val="90000"/>
              </a:lnSpc>
              <a:defRPr sz="1800" b="1">
                <a:latin typeface="Meiryo UI"/>
                <a:ea typeface="Meiryo UI"/>
                <a:cs typeface="Meiryo UI"/>
                <a:sym typeface="Meiryo UI"/>
              </a:defRPr>
            </a:lvl6pPr>
            <a:lvl7pPr>
              <a:lnSpc>
                <a:spcPct val="90000"/>
              </a:lnSpc>
              <a:defRPr sz="1800" b="1">
                <a:latin typeface="Meiryo UI"/>
                <a:ea typeface="Meiryo UI"/>
                <a:cs typeface="Meiryo UI"/>
                <a:sym typeface="Meiryo UI"/>
              </a:defRPr>
            </a:lvl7pPr>
            <a:lvl8pPr>
              <a:lnSpc>
                <a:spcPct val="90000"/>
              </a:lnSpc>
              <a:defRPr sz="1800" b="1">
                <a:latin typeface="Meiryo UI"/>
                <a:ea typeface="Meiryo UI"/>
                <a:cs typeface="Meiryo UI"/>
                <a:sym typeface="Meiryo UI"/>
              </a:defRPr>
            </a:lvl8pPr>
            <a:lvl9pPr>
              <a:lnSpc>
                <a:spcPct val="90000"/>
              </a:lnSpc>
              <a:defRPr sz="1800" b="1">
                <a:latin typeface="Meiryo UI"/>
                <a:ea typeface="Meiryo UI"/>
                <a:cs typeface="Meiryo UI"/>
                <a:sym typeface="Meiryo UI"/>
              </a:defRPr>
            </a:lvl9pPr>
          </a:lstStyle>
          <a:p>
            <a:pPr algn="ctr"/>
            <a:endParaRPr kumimoji="1" lang="en-US" altLang="ja-JP" dirty="0"/>
          </a:p>
          <a:p>
            <a:pPr algn="ctr"/>
            <a:r>
              <a:rPr kumimoji="1" lang="en-US" altLang="ja-JP" dirty="0"/>
              <a:t>FFT libraries on </a:t>
            </a:r>
            <a:r>
              <a:rPr kumimoji="1" lang="en-US" altLang="ja-JP" dirty="0" err="1"/>
              <a:t>Fugaku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en-US" altLang="ja-JP" dirty="0"/>
              <a:t> performance experiments using FFTW and SSL2/FFT</a:t>
            </a:r>
          </a:p>
          <a:p>
            <a:pPr algn="ctr"/>
            <a:endParaRPr kumimoji="1" lang="en-US" altLang="ja-JP" dirty="0"/>
          </a:p>
          <a:p>
            <a:pPr algn="ctr"/>
            <a:br>
              <a:rPr kumimoji="1" lang="en-US" altLang="ja-JP" dirty="0"/>
            </a:br>
            <a:r>
              <a:rPr kumimoji="1" lang="en-US" altLang="ja-JP" dirty="0"/>
              <a:t>2022/11/9 Kazunori </a:t>
            </a:r>
            <a:r>
              <a:rPr kumimoji="1" lang="en-US" altLang="ja-JP" dirty="0" err="1"/>
              <a:t>Mikami</a:t>
            </a:r>
            <a:endParaRPr kumimoji="1" lang="en-US" altLang="ja-JP" dirty="0"/>
          </a:p>
          <a:p>
            <a:pPr algn="ctr"/>
            <a:r>
              <a:rPr kumimoji="1" lang="en-US" altLang="ja-JP" dirty="0"/>
              <a:t>Operations and Computer Technologies Division</a:t>
            </a:r>
          </a:p>
          <a:p>
            <a:pPr algn="ctr"/>
            <a:r>
              <a:rPr lang="en-US" altLang="ja-JP" dirty="0"/>
              <a:t>RIKEN Center for Computational Science</a:t>
            </a:r>
            <a:endParaRPr kumimoji="1" lang="en-US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509EE50-C122-B844-BD87-EA5E36E143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14" y="3873538"/>
            <a:ext cx="2342347" cy="109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5185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8D4C91B-F5B3-EC48-9669-F30C75FB8F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9D22434-13C6-0140-A83D-76537D13B6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533944" cy="4353378"/>
          </a:xfrm>
        </p:spPr>
        <p:txBody>
          <a:bodyPr numCol="2"/>
          <a:lstStyle/>
          <a:p>
            <a:pPr marL="0" indent="0">
              <a:buNone/>
            </a:pPr>
            <a:r>
              <a:rPr kumimoji="1" lang="en-US" altLang="ja-JP" sz="1100" b="0" dirty="0"/>
              <a:t>!cx FFTW3 1D complex FFT sample program in Fortran</a:t>
            </a:r>
          </a:p>
          <a:p>
            <a:pPr marL="0" indent="0">
              <a:buNone/>
            </a:pPr>
            <a:r>
              <a:rPr kumimoji="1" lang="en-US" altLang="ja-JP" sz="1100" b="0" dirty="0"/>
              <a:t>program serial_1D__fftw3</a:t>
            </a:r>
          </a:p>
          <a:p>
            <a:pPr marL="0" indent="0">
              <a:buNone/>
            </a:pPr>
            <a:r>
              <a:rPr kumimoji="1" lang="en-US" altLang="ja-JP" sz="1100" b="0" dirty="0"/>
              <a:t>#include "fftw3.f"</a:t>
            </a:r>
          </a:p>
          <a:p>
            <a:pPr marL="0" indent="0">
              <a:buNone/>
            </a:pPr>
            <a:r>
              <a:rPr kumimoji="1" lang="en-US" altLang="ja-JP" sz="1100" b="0" dirty="0"/>
              <a:t>integer, parameter :: </a:t>
            </a:r>
            <a:r>
              <a:rPr kumimoji="1" lang="en-US" altLang="ja-JP" sz="1100" b="0" dirty="0" err="1"/>
              <a:t>ndata</a:t>
            </a:r>
            <a:r>
              <a:rPr kumimoji="1" lang="en-US" altLang="ja-JP" sz="1100" b="0" dirty="0"/>
              <a:t>=2**3</a:t>
            </a:r>
          </a:p>
          <a:p>
            <a:pPr marL="0" indent="0">
              <a:buNone/>
            </a:pPr>
            <a:r>
              <a:rPr kumimoji="1" lang="en-US" altLang="ja-JP" sz="1100" b="0" dirty="0"/>
              <a:t>integer*8 plan, </a:t>
            </a:r>
            <a:r>
              <a:rPr kumimoji="1" lang="en-US" altLang="ja-JP" sz="1100" b="0" dirty="0" err="1"/>
              <a:t>pinv</a:t>
            </a:r>
            <a:endParaRPr kumimoji="1" lang="en-US" altLang="ja-JP" sz="1100" b="0" dirty="0"/>
          </a:p>
          <a:p>
            <a:pPr marL="0" indent="0">
              <a:buNone/>
            </a:pPr>
            <a:r>
              <a:rPr kumimoji="1" lang="en-US" altLang="ja-JP" sz="1100" b="0" dirty="0"/>
              <a:t>complex(kind=8), </a:t>
            </a:r>
            <a:r>
              <a:rPr kumimoji="1" lang="en-US" altLang="ja-JP" sz="1100" b="0" dirty="0" err="1"/>
              <a:t>allocatable</a:t>
            </a:r>
            <a:r>
              <a:rPr kumimoji="1" lang="en-US" altLang="ja-JP" sz="1100" b="0" dirty="0"/>
              <a:t> :: in(:), out(:)</a:t>
            </a:r>
          </a:p>
          <a:p>
            <a:pPr marL="0" indent="0">
              <a:buNone/>
            </a:pPr>
            <a:r>
              <a:rPr kumimoji="1" lang="en-US" altLang="ja-JP" sz="1100" b="0" dirty="0"/>
              <a:t>allocate(in(</a:t>
            </a:r>
            <a:r>
              <a:rPr kumimoji="1" lang="en-US" altLang="ja-JP" sz="1100" b="0" dirty="0" err="1"/>
              <a:t>ndata</a:t>
            </a:r>
            <a:r>
              <a:rPr kumimoji="1" lang="en-US" altLang="ja-JP" sz="1100" b="0" dirty="0"/>
              <a:t>),out(</a:t>
            </a:r>
            <a:r>
              <a:rPr kumimoji="1" lang="en-US" altLang="ja-JP" sz="1100" b="0" dirty="0" err="1"/>
              <a:t>ndata</a:t>
            </a:r>
            <a:r>
              <a:rPr kumimoji="1" lang="en-US" altLang="ja-JP" sz="1100" b="0" dirty="0"/>
              <a:t>),stat=iaq2)</a:t>
            </a:r>
          </a:p>
          <a:p>
            <a:pPr marL="0" indent="0">
              <a:buNone/>
            </a:pPr>
            <a:r>
              <a:rPr kumimoji="1" lang="en-US" altLang="ja-JP" sz="1100" b="0" dirty="0"/>
              <a:t>	if ((iaq2).ne.0) then ; stop "allocate failed"; endif</a:t>
            </a:r>
          </a:p>
          <a:p>
            <a:pPr marL="0" indent="0">
              <a:buNone/>
            </a:pPr>
            <a:r>
              <a:rPr kumimoji="1" lang="en-US" altLang="ja-JP" sz="1100" b="0" dirty="0"/>
              <a:t>!cx	Set the input array</a:t>
            </a:r>
          </a:p>
          <a:p>
            <a:pPr marL="0" indent="0">
              <a:buNone/>
            </a:pPr>
            <a:r>
              <a:rPr kumimoji="1" lang="en-US" altLang="ja-JP" sz="1100" b="0" dirty="0"/>
              <a:t>do 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 = 1,ndata; in(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) = </a:t>
            </a:r>
            <a:r>
              <a:rPr kumimoji="1" lang="en-US" altLang="ja-JP" sz="1100" b="0" dirty="0" err="1"/>
              <a:t>dcmplx</a:t>
            </a:r>
            <a:r>
              <a:rPr kumimoji="1" lang="en-US" altLang="ja-JP" sz="1100" b="0" dirty="0"/>
              <a:t>(real(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), -real(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)) ; </a:t>
            </a:r>
            <a:r>
              <a:rPr kumimoji="1" lang="en-US" altLang="ja-JP" sz="1100" b="0" dirty="0" err="1"/>
              <a:t>enddo</a:t>
            </a:r>
            <a:endParaRPr kumimoji="1" lang="en-US" altLang="ja-JP" sz="1100" b="0" dirty="0"/>
          </a:p>
          <a:p>
            <a:pPr marL="0" indent="0">
              <a:buNone/>
            </a:pPr>
            <a:endParaRPr kumimoji="1" lang="en-US" altLang="ja-JP" sz="1100" b="0" dirty="0"/>
          </a:p>
          <a:p>
            <a:pPr marL="0" indent="0">
              <a:buNone/>
            </a:pPr>
            <a:r>
              <a:rPr kumimoji="1" lang="en-US" altLang="ja-JP" sz="1100" b="0" dirty="0"/>
              <a:t>!cx	create plans for out of place FFT</a:t>
            </a:r>
          </a:p>
          <a:p>
            <a:pPr marL="0" indent="0">
              <a:buNone/>
            </a:pPr>
            <a:r>
              <a:rPr kumimoji="1" lang="en-US" altLang="ja-JP" sz="1100" b="0" dirty="0">
                <a:solidFill>
                  <a:srgbClr val="0432FF"/>
                </a:solidFill>
              </a:rPr>
              <a:t>call dfftw_plan_dft_1d ( plan, 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ndata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, in, out, FFTW_FORWARD, 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env_integer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kumimoji="1" lang="en-US" altLang="ja-JP" sz="1100" b="0" dirty="0">
                <a:solidFill>
                  <a:srgbClr val="0432FF"/>
                </a:solidFill>
              </a:rPr>
              <a:t>call dfftw_plan_dft_1d ( 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pinv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, 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ndata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, out, in, FFTW_BACKWARD, 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env_integer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kumimoji="1" lang="en-US" altLang="ja-JP" sz="1100" b="0" dirty="0"/>
          </a:p>
          <a:p>
            <a:pPr marL="0" indent="0">
              <a:buNone/>
            </a:pPr>
            <a:r>
              <a:rPr kumimoji="1" lang="en-US" altLang="ja-JP" sz="1100" b="0" dirty="0"/>
              <a:t>!cx	forward transformation</a:t>
            </a:r>
          </a:p>
          <a:p>
            <a:pPr marL="0" indent="0">
              <a:buNone/>
            </a:pPr>
            <a:r>
              <a:rPr kumimoji="1" lang="en-US" altLang="ja-JP" sz="1100" b="0" dirty="0">
                <a:solidFill>
                  <a:srgbClr val="0432FF"/>
                </a:solidFill>
              </a:rPr>
              <a:t>call 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dfftw_execute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 ( plan)</a:t>
            </a:r>
          </a:p>
          <a:p>
            <a:pPr marL="0" indent="0">
              <a:buNone/>
            </a:pPr>
            <a:endParaRPr kumimoji="1" lang="en-US" altLang="ja-JP" sz="1100" b="0" dirty="0"/>
          </a:p>
          <a:p>
            <a:pPr marL="0" indent="0">
              <a:buNone/>
            </a:pPr>
            <a:r>
              <a:rPr kumimoji="1" lang="en-US" altLang="ja-JP" sz="1100" b="0" dirty="0"/>
              <a:t>    write(*,*) 'after the forward transformation'</a:t>
            </a:r>
          </a:p>
          <a:p>
            <a:pPr marL="0" indent="0">
              <a:buNone/>
            </a:pPr>
            <a:r>
              <a:rPr kumimoji="1" lang="en-US" altLang="ja-JP" sz="1100" b="0" dirty="0"/>
              <a:t>    do 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 = 1,ndata</a:t>
            </a:r>
          </a:p>
          <a:p>
            <a:pPr marL="0" indent="0">
              <a:buNone/>
            </a:pPr>
            <a:r>
              <a:rPr kumimoji="1" lang="en-US" altLang="ja-JP" sz="1100" b="0" dirty="0"/>
              <a:t>    write(*,'(a,i3,a,2f10.3)')  ' out(',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,') = ',out(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)</a:t>
            </a:r>
          </a:p>
          <a:p>
            <a:pPr marL="0" indent="0">
              <a:buNone/>
            </a:pPr>
            <a:r>
              <a:rPr kumimoji="1" lang="en-US" altLang="ja-JP" sz="1100" b="0" dirty="0"/>
              <a:t>    </a:t>
            </a:r>
            <a:r>
              <a:rPr kumimoji="1" lang="en-US" altLang="ja-JP" sz="1100" b="0" dirty="0" err="1"/>
              <a:t>enddo</a:t>
            </a:r>
            <a:endParaRPr kumimoji="1" lang="en-US" altLang="ja-JP" sz="1100" b="0" dirty="0"/>
          </a:p>
          <a:p>
            <a:pPr marL="0" indent="0">
              <a:buNone/>
            </a:pPr>
            <a:endParaRPr kumimoji="1" lang="en-US" altLang="ja-JP" sz="1100" b="0" dirty="0"/>
          </a:p>
          <a:p>
            <a:pPr marL="0" indent="0">
              <a:buNone/>
            </a:pPr>
            <a:r>
              <a:rPr kumimoji="1" lang="en-US" altLang="ja-JP" sz="1100" b="0" dirty="0"/>
              <a:t>!cx	backward synthesis</a:t>
            </a:r>
          </a:p>
          <a:p>
            <a:pPr marL="0" indent="0">
              <a:buNone/>
            </a:pPr>
            <a:r>
              <a:rPr kumimoji="1" lang="en-US" altLang="ja-JP" sz="1100" b="0" dirty="0">
                <a:solidFill>
                  <a:srgbClr val="0432FF"/>
                </a:solidFill>
              </a:rPr>
              <a:t>call 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dfftw_execute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 ( 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pinv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kumimoji="1" lang="en-US" altLang="ja-JP" sz="1100" b="0" dirty="0"/>
              <a:t>!cx	 normalization</a:t>
            </a:r>
          </a:p>
          <a:p>
            <a:pPr marL="0" indent="0">
              <a:buNone/>
            </a:pPr>
            <a:r>
              <a:rPr kumimoji="1" lang="en-US" altLang="ja-JP" sz="1100" b="0" dirty="0">
                <a:solidFill>
                  <a:srgbClr val="0432FF"/>
                </a:solidFill>
              </a:rPr>
              <a:t>do 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i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 = 1,ndata; in(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i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)=in(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i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)/real(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ndata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); 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enddo</a:t>
            </a:r>
            <a:endParaRPr kumimoji="1" lang="en-US" altLang="ja-JP" sz="1100" b="0" dirty="0">
              <a:solidFill>
                <a:srgbClr val="0432FF"/>
              </a:solidFill>
            </a:endParaRPr>
          </a:p>
          <a:p>
            <a:pPr marL="0" indent="0">
              <a:buNone/>
            </a:pPr>
            <a:endParaRPr kumimoji="1" lang="en-US" altLang="ja-JP" sz="1100" b="0" dirty="0"/>
          </a:p>
          <a:p>
            <a:pPr marL="0" indent="0">
              <a:buNone/>
            </a:pPr>
            <a:r>
              <a:rPr kumimoji="1" lang="en-US" altLang="ja-JP" sz="1100" b="0" dirty="0"/>
              <a:t>    write(*,*) 'after the backward synthesis and normalization'</a:t>
            </a:r>
          </a:p>
          <a:p>
            <a:pPr marL="0" indent="0">
              <a:buNone/>
            </a:pPr>
            <a:r>
              <a:rPr kumimoji="1" lang="en-US" altLang="ja-JP" sz="1100" b="0" dirty="0"/>
              <a:t>    do 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 = 1,ndata</a:t>
            </a:r>
          </a:p>
          <a:p>
            <a:pPr marL="0" indent="0">
              <a:buNone/>
            </a:pPr>
            <a:r>
              <a:rPr kumimoji="1" lang="en-US" altLang="ja-JP" sz="1100" b="0" dirty="0"/>
              <a:t>    write(*,'(a,i3,a,2f10.3)')  ' in(',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,') = ', in(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)</a:t>
            </a:r>
          </a:p>
          <a:p>
            <a:pPr marL="0" indent="0">
              <a:buNone/>
            </a:pPr>
            <a:r>
              <a:rPr kumimoji="1" lang="en-US" altLang="ja-JP" sz="1100" b="0" dirty="0"/>
              <a:t>    </a:t>
            </a:r>
            <a:r>
              <a:rPr kumimoji="1" lang="en-US" altLang="ja-JP" sz="1100" b="0" dirty="0" err="1"/>
              <a:t>enddo</a:t>
            </a:r>
            <a:endParaRPr kumimoji="1" lang="en-US" altLang="ja-JP" sz="1100" b="0" dirty="0"/>
          </a:p>
          <a:p>
            <a:pPr marL="0" indent="0">
              <a:buNone/>
            </a:pPr>
            <a:endParaRPr kumimoji="1" lang="en-US" altLang="ja-JP" sz="1100" b="0" dirty="0"/>
          </a:p>
          <a:p>
            <a:pPr marL="0" indent="0">
              <a:buNone/>
            </a:pPr>
            <a:r>
              <a:rPr kumimoji="1" lang="en-US" altLang="ja-JP" sz="1100" b="0" dirty="0">
                <a:solidFill>
                  <a:srgbClr val="0432FF"/>
                </a:solidFill>
              </a:rPr>
              <a:t>call 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dfftw_destroy_plan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 ( plan)</a:t>
            </a:r>
          </a:p>
          <a:p>
            <a:pPr marL="0" indent="0">
              <a:buNone/>
            </a:pPr>
            <a:r>
              <a:rPr kumimoji="1" lang="en-US" altLang="ja-JP" sz="1100" b="0" dirty="0">
                <a:solidFill>
                  <a:srgbClr val="0432FF"/>
                </a:solidFill>
              </a:rPr>
              <a:t>call 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dfftw_destroy_plan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 ( 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pinv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kumimoji="1" lang="en-US" altLang="ja-JP" sz="1100" b="0" dirty="0"/>
              <a:t>deallocate(in)</a:t>
            </a:r>
          </a:p>
          <a:p>
            <a:pPr marL="0" indent="0">
              <a:buNone/>
            </a:pPr>
            <a:r>
              <a:rPr kumimoji="1" lang="en-US" altLang="ja-JP" sz="1100" b="0" dirty="0"/>
              <a:t>deallocate(out)</a:t>
            </a:r>
          </a:p>
          <a:p>
            <a:pPr marL="0" indent="0">
              <a:buNone/>
            </a:pPr>
            <a:r>
              <a:rPr kumimoji="1" lang="en-US" altLang="ja-JP" sz="1100" b="0" dirty="0"/>
              <a:t>stop</a:t>
            </a:r>
          </a:p>
          <a:p>
            <a:pPr marL="0" indent="0">
              <a:buNone/>
            </a:pPr>
            <a:r>
              <a:rPr kumimoji="1" lang="en-US" altLang="ja-JP" sz="1100" b="0" dirty="0"/>
              <a:t>end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5A34914-F867-5148-BA90-C87B8A937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Fortran code calling FFTW - serial</a:t>
            </a:r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B6C5845-BF6D-4E44-BDA2-E8446C0A93DF}"/>
              </a:ext>
            </a:extLst>
          </p:cNvPr>
          <p:cNvSpPr txBox="1"/>
          <p:nvPr/>
        </p:nvSpPr>
        <p:spPr>
          <a:xfrm rot="1016715">
            <a:off x="141822" y="2725962"/>
            <a:ext cx="1438206" cy="41549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050" b="0" i="0" u="none" strike="noStrike" cap="none" spc="0" normalizeH="0" baseline="0" dirty="0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Note that these are 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050" b="0" i="0" u="none" strike="noStrike" cap="none" spc="0" normalizeH="0" baseline="0" dirty="0">
                <a:ln>
                  <a:noFill/>
                </a:ln>
                <a:solidFill>
                  <a:srgbClr val="FF40FF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legacy interface</a:t>
            </a:r>
          </a:p>
        </p:txBody>
      </p:sp>
    </p:spTree>
    <p:extLst>
      <p:ext uri="{BB962C8B-B14F-4D97-AF65-F5344CB8AC3E}">
        <p14:creationId xmlns:p14="http://schemas.microsoft.com/office/powerpoint/2010/main" val="51756139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8D4C91B-F5B3-EC48-9669-F30C75FB8F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10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9D22434-13C6-0140-A83D-76537D13B6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533944" cy="4353378"/>
          </a:xfrm>
        </p:spPr>
        <p:txBody>
          <a:bodyPr numCol="2"/>
          <a:lstStyle/>
          <a:p>
            <a:pPr marL="0" indent="0">
              <a:buNone/>
            </a:pPr>
            <a:r>
              <a:rPr kumimoji="1" lang="en-US" altLang="ja-JP" sz="1100" dirty="0">
                <a:solidFill>
                  <a:srgbClr val="0432FF"/>
                </a:solidFill>
              </a:rPr>
              <a:t>!cx the difference in blue</a:t>
            </a:r>
          </a:p>
          <a:p>
            <a:pPr marL="0" indent="0">
              <a:buNone/>
            </a:pPr>
            <a:r>
              <a:rPr kumimoji="1" lang="en-US" altLang="ja-JP" sz="1100" b="0" dirty="0"/>
              <a:t>program serial_1D__fftw3</a:t>
            </a:r>
          </a:p>
          <a:p>
            <a:pPr marL="0" indent="0">
              <a:buNone/>
            </a:pPr>
            <a:r>
              <a:rPr kumimoji="1" lang="en-US" altLang="ja-JP" sz="1100" dirty="0">
                <a:solidFill>
                  <a:srgbClr val="0432FF"/>
                </a:solidFill>
              </a:rPr>
              <a:t>use 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omp_lib</a:t>
            </a:r>
            <a:endParaRPr kumimoji="1" lang="en-US" altLang="ja-JP" sz="1100" b="0" dirty="0"/>
          </a:p>
          <a:p>
            <a:pPr marL="0" indent="0">
              <a:buNone/>
            </a:pPr>
            <a:r>
              <a:rPr kumimoji="1" lang="en-US" altLang="ja-JP" sz="1100" b="0" dirty="0"/>
              <a:t>#include "fftw3.f"</a:t>
            </a:r>
          </a:p>
          <a:p>
            <a:pPr marL="0" indent="0">
              <a:buNone/>
            </a:pPr>
            <a:r>
              <a:rPr kumimoji="1" lang="en-US" altLang="ja-JP" sz="1100" b="0" dirty="0"/>
              <a:t>integer, parameter :: </a:t>
            </a:r>
            <a:r>
              <a:rPr kumimoji="1" lang="en-US" altLang="ja-JP" sz="1100" b="0" dirty="0" err="1"/>
              <a:t>ndata</a:t>
            </a:r>
            <a:r>
              <a:rPr kumimoji="1" lang="en-US" altLang="ja-JP" sz="1100" b="0" dirty="0"/>
              <a:t>=2**3</a:t>
            </a:r>
          </a:p>
          <a:p>
            <a:pPr marL="0" indent="0">
              <a:buNone/>
            </a:pPr>
            <a:r>
              <a:rPr kumimoji="1" lang="en-US" altLang="ja-JP" sz="1100" b="0" dirty="0"/>
              <a:t>integer*8 plan, </a:t>
            </a:r>
            <a:r>
              <a:rPr kumimoji="1" lang="en-US" altLang="ja-JP" sz="1100" b="0" dirty="0" err="1"/>
              <a:t>pinv</a:t>
            </a:r>
            <a:endParaRPr kumimoji="1" lang="en-US" altLang="ja-JP" sz="1100" b="0" dirty="0"/>
          </a:p>
          <a:p>
            <a:pPr marL="0" indent="0">
              <a:buNone/>
            </a:pPr>
            <a:r>
              <a:rPr kumimoji="1" lang="en-US" altLang="ja-JP" sz="1100" b="0" dirty="0"/>
              <a:t>complex(kind=8), </a:t>
            </a:r>
            <a:r>
              <a:rPr kumimoji="1" lang="en-US" altLang="ja-JP" sz="1100" b="0" dirty="0" err="1"/>
              <a:t>allocatable</a:t>
            </a:r>
            <a:r>
              <a:rPr kumimoji="1" lang="en-US" altLang="ja-JP" sz="1100" b="0" dirty="0"/>
              <a:t> :: in(:), out(:)</a:t>
            </a:r>
          </a:p>
          <a:p>
            <a:pPr marL="0" indent="0">
              <a:buNone/>
            </a:pPr>
            <a:r>
              <a:rPr kumimoji="1" lang="en-US" altLang="ja-JP" sz="1100" b="0" dirty="0"/>
              <a:t>allocate(in(</a:t>
            </a:r>
            <a:r>
              <a:rPr kumimoji="1" lang="en-US" altLang="ja-JP" sz="1100" b="0" dirty="0" err="1"/>
              <a:t>ndata</a:t>
            </a:r>
            <a:r>
              <a:rPr kumimoji="1" lang="en-US" altLang="ja-JP" sz="1100" b="0" dirty="0"/>
              <a:t>),out(</a:t>
            </a:r>
            <a:r>
              <a:rPr kumimoji="1" lang="en-US" altLang="ja-JP" sz="1100" b="0" dirty="0" err="1"/>
              <a:t>ndata</a:t>
            </a:r>
            <a:r>
              <a:rPr kumimoji="1" lang="en-US" altLang="ja-JP" sz="1100" b="0" dirty="0"/>
              <a:t>),stat=iaq2)</a:t>
            </a:r>
          </a:p>
          <a:p>
            <a:pPr marL="0" indent="0">
              <a:buNone/>
            </a:pPr>
            <a:r>
              <a:rPr kumimoji="1" lang="en-US" altLang="ja-JP" sz="1100" b="0" dirty="0"/>
              <a:t>	if ((iaq2).ne.0) then ; stop "allocate failed"; endif</a:t>
            </a:r>
          </a:p>
          <a:p>
            <a:pPr marL="0" indent="0">
              <a:buNone/>
            </a:pPr>
            <a:endParaRPr kumimoji="1" lang="en-US" altLang="ja-JP" sz="1100" b="0" dirty="0"/>
          </a:p>
          <a:p>
            <a:pPr marL="0" indent="0">
              <a:buNone/>
            </a:pPr>
            <a:r>
              <a:rPr kumimoji="1" lang="en-US" altLang="ja-JP" sz="1100" dirty="0">
                <a:solidFill>
                  <a:srgbClr val="0432FF"/>
                </a:solidFill>
              </a:rPr>
              <a:t>call 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dfftw_init_threads</a:t>
            </a:r>
            <a:r>
              <a:rPr kumimoji="1" lang="en-US" altLang="ja-JP" sz="1100" dirty="0">
                <a:solidFill>
                  <a:srgbClr val="0432FF"/>
                </a:solidFill>
              </a:rPr>
              <a:t>(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iret</a:t>
            </a:r>
            <a:r>
              <a:rPr kumimoji="1" lang="en-US" altLang="ja-JP" sz="1100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r>
              <a:rPr kumimoji="1" lang="en-US" altLang="ja-JP" sz="1100" dirty="0" err="1">
                <a:solidFill>
                  <a:srgbClr val="0432FF"/>
                </a:solidFill>
              </a:rPr>
              <a:t>nthreads</a:t>
            </a:r>
            <a:r>
              <a:rPr kumimoji="1" lang="en-US" altLang="ja-JP" sz="1100" dirty="0">
                <a:solidFill>
                  <a:srgbClr val="0432FF"/>
                </a:solidFill>
              </a:rPr>
              <a:t>=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omp_get_max_threads</a:t>
            </a:r>
            <a:r>
              <a:rPr kumimoji="1" lang="en-US" altLang="ja-JP" sz="1100" dirty="0">
                <a:solidFill>
                  <a:srgbClr val="0432FF"/>
                </a:solidFill>
              </a:rPr>
              <a:t>()</a:t>
            </a:r>
          </a:p>
          <a:p>
            <a:pPr marL="0" indent="0">
              <a:buNone/>
            </a:pPr>
            <a:r>
              <a:rPr kumimoji="1" lang="en-US" altLang="ja-JP" sz="1100" dirty="0">
                <a:solidFill>
                  <a:srgbClr val="0432FF"/>
                </a:solidFill>
              </a:rPr>
              <a:t>call 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dfftw_plan_with_nthreads</a:t>
            </a:r>
            <a:r>
              <a:rPr kumimoji="1" lang="en-US" altLang="ja-JP" sz="1100" dirty="0">
                <a:solidFill>
                  <a:srgbClr val="0432FF"/>
                </a:solidFill>
              </a:rPr>
              <a:t>(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nthreads</a:t>
            </a:r>
            <a:r>
              <a:rPr kumimoji="1" lang="en-US" altLang="ja-JP" sz="1100" dirty="0">
                <a:solidFill>
                  <a:srgbClr val="0432FF"/>
                </a:solidFill>
              </a:rPr>
              <a:t>)</a:t>
            </a:r>
          </a:p>
          <a:p>
            <a:pPr marL="0" indent="0">
              <a:buNone/>
            </a:pPr>
            <a:endParaRPr kumimoji="1" lang="en-US" altLang="ja-JP" sz="1100" b="0" dirty="0"/>
          </a:p>
          <a:p>
            <a:pPr marL="0" indent="0">
              <a:buNone/>
            </a:pPr>
            <a:r>
              <a:rPr kumimoji="1" lang="en-US" altLang="ja-JP" sz="1100" b="0" dirty="0"/>
              <a:t>!cx	Set the input array</a:t>
            </a:r>
          </a:p>
          <a:p>
            <a:pPr marL="0" indent="0">
              <a:buNone/>
            </a:pPr>
            <a:r>
              <a:rPr kumimoji="1" lang="en-US" altLang="ja-JP" sz="1100" b="0" dirty="0"/>
              <a:t>do 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 = 1,ndata; in(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) = </a:t>
            </a:r>
            <a:r>
              <a:rPr kumimoji="1" lang="en-US" altLang="ja-JP" sz="1100" b="0" dirty="0" err="1"/>
              <a:t>dcmplx</a:t>
            </a:r>
            <a:r>
              <a:rPr kumimoji="1" lang="en-US" altLang="ja-JP" sz="1100" b="0" dirty="0"/>
              <a:t>(real(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), -real(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)) ; </a:t>
            </a:r>
            <a:r>
              <a:rPr kumimoji="1" lang="en-US" altLang="ja-JP" sz="1100" b="0" dirty="0" err="1"/>
              <a:t>enddo</a:t>
            </a:r>
            <a:endParaRPr kumimoji="1" lang="en-US" altLang="ja-JP" sz="1100" b="0" dirty="0"/>
          </a:p>
          <a:p>
            <a:pPr marL="0" indent="0">
              <a:buNone/>
            </a:pPr>
            <a:endParaRPr kumimoji="1" lang="en-US" altLang="ja-JP" sz="11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ja-JP" sz="1100" b="0" dirty="0">
                <a:solidFill>
                  <a:schemeClr val="tx1"/>
                </a:solidFill>
              </a:rPr>
              <a:t>!cx	create plans for out of place FFT</a:t>
            </a:r>
          </a:p>
          <a:p>
            <a:pPr marL="0" indent="0">
              <a:buNone/>
            </a:pPr>
            <a:r>
              <a:rPr kumimoji="1" lang="en-US" altLang="ja-JP" sz="1100" b="0" dirty="0">
                <a:solidFill>
                  <a:schemeClr val="tx1"/>
                </a:solidFill>
              </a:rPr>
              <a:t>call dfftw_plan_dft_1d ( plan, </a:t>
            </a:r>
            <a:r>
              <a:rPr kumimoji="1" lang="en-US" altLang="ja-JP" sz="1100" b="0" dirty="0" err="1">
                <a:solidFill>
                  <a:schemeClr val="tx1"/>
                </a:solidFill>
              </a:rPr>
              <a:t>ndata</a:t>
            </a:r>
            <a:r>
              <a:rPr kumimoji="1" lang="en-US" altLang="ja-JP" sz="1100" b="0" dirty="0">
                <a:solidFill>
                  <a:schemeClr val="tx1"/>
                </a:solidFill>
              </a:rPr>
              <a:t>, in, out, FFTW_FORWARD, </a:t>
            </a:r>
            <a:r>
              <a:rPr kumimoji="1" lang="en-US" altLang="ja-JP" sz="1100" b="0" dirty="0" err="1">
                <a:solidFill>
                  <a:schemeClr val="tx1"/>
                </a:solidFill>
              </a:rPr>
              <a:t>env_integer</a:t>
            </a:r>
            <a:r>
              <a:rPr kumimoji="1" lang="en-US" altLang="ja-JP" sz="1100" b="0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kumimoji="1" lang="en-US" altLang="ja-JP" sz="1100" b="0" dirty="0">
                <a:solidFill>
                  <a:schemeClr val="tx1"/>
                </a:solidFill>
              </a:rPr>
              <a:t>call dfftw_plan_dft_1d ( </a:t>
            </a:r>
            <a:r>
              <a:rPr kumimoji="1" lang="en-US" altLang="ja-JP" sz="1100" b="0" dirty="0" err="1">
                <a:solidFill>
                  <a:schemeClr val="tx1"/>
                </a:solidFill>
              </a:rPr>
              <a:t>pinv</a:t>
            </a:r>
            <a:r>
              <a:rPr kumimoji="1" lang="en-US" altLang="ja-JP" sz="1100" b="0" dirty="0">
                <a:solidFill>
                  <a:schemeClr val="tx1"/>
                </a:solidFill>
              </a:rPr>
              <a:t>, </a:t>
            </a:r>
            <a:r>
              <a:rPr kumimoji="1" lang="en-US" altLang="ja-JP" sz="1100" b="0" dirty="0" err="1">
                <a:solidFill>
                  <a:schemeClr val="tx1"/>
                </a:solidFill>
              </a:rPr>
              <a:t>ndata</a:t>
            </a:r>
            <a:r>
              <a:rPr kumimoji="1" lang="en-US" altLang="ja-JP" sz="1100" b="0" dirty="0">
                <a:solidFill>
                  <a:schemeClr val="tx1"/>
                </a:solidFill>
              </a:rPr>
              <a:t>, out, in, FFTW_BACKWARD, </a:t>
            </a:r>
            <a:r>
              <a:rPr kumimoji="1" lang="en-US" altLang="ja-JP" sz="1100" b="0" dirty="0" err="1">
                <a:solidFill>
                  <a:schemeClr val="tx1"/>
                </a:solidFill>
              </a:rPr>
              <a:t>env_integer</a:t>
            </a:r>
            <a:r>
              <a:rPr kumimoji="1" lang="en-US" altLang="ja-JP" sz="1100" b="0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endParaRPr kumimoji="1" lang="en-US" altLang="ja-JP" sz="11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ja-JP" sz="1100" b="0" dirty="0">
                <a:solidFill>
                  <a:schemeClr val="tx1"/>
                </a:solidFill>
              </a:rPr>
              <a:t>!cx	forward transformation</a:t>
            </a:r>
          </a:p>
          <a:p>
            <a:pPr marL="0" indent="0">
              <a:buNone/>
            </a:pPr>
            <a:r>
              <a:rPr kumimoji="1" lang="en-US" altLang="ja-JP" sz="1100" b="0" dirty="0">
                <a:solidFill>
                  <a:schemeClr val="tx1"/>
                </a:solidFill>
              </a:rPr>
              <a:t>call </a:t>
            </a:r>
            <a:r>
              <a:rPr kumimoji="1" lang="en-US" altLang="ja-JP" sz="1100" b="0" dirty="0" err="1">
                <a:solidFill>
                  <a:schemeClr val="tx1"/>
                </a:solidFill>
              </a:rPr>
              <a:t>dfftw_execute</a:t>
            </a:r>
            <a:r>
              <a:rPr kumimoji="1" lang="en-US" altLang="ja-JP" sz="1100" b="0" dirty="0">
                <a:solidFill>
                  <a:schemeClr val="tx1"/>
                </a:solidFill>
              </a:rPr>
              <a:t> ( plan)</a:t>
            </a:r>
          </a:p>
          <a:p>
            <a:pPr marL="0" indent="0">
              <a:buNone/>
            </a:pPr>
            <a:endParaRPr kumimoji="1" lang="en-US" altLang="ja-JP" sz="11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ja-JP" sz="1100" b="0" dirty="0">
                <a:solidFill>
                  <a:schemeClr val="tx1"/>
                </a:solidFill>
              </a:rPr>
              <a:t>!cx	backward synthesis</a:t>
            </a:r>
          </a:p>
          <a:p>
            <a:pPr marL="0" indent="0">
              <a:buNone/>
            </a:pPr>
            <a:r>
              <a:rPr kumimoji="1" lang="en-US" altLang="ja-JP" sz="1100" b="0" dirty="0">
                <a:solidFill>
                  <a:schemeClr val="tx1"/>
                </a:solidFill>
              </a:rPr>
              <a:t>call </a:t>
            </a:r>
            <a:r>
              <a:rPr kumimoji="1" lang="en-US" altLang="ja-JP" sz="1100" b="0" dirty="0" err="1">
                <a:solidFill>
                  <a:schemeClr val="tx1"/>
                </a:solidFill>
              </a:rPr>
              <a:t>dfftw_execute</a:t>
            </a:r>
            <a:r>
              <a:rPr kumimoji="1" lang="en-US" altLang="ja-JP" sz="1100" b="0" dirty="0">
                <a:solidFill>
                  <a:schemeClr val="tx1"/>
                </a:solidFill>
              </a:rPr>
              <a:t> ( </a:t>
            </a:r>
            <a:r>
              <a:rPr kumimoji="1" lang="en-US" altLang="ja-JP" sz="1100" b="0" dirty="0" err="1">
                <a:solidFill>
                  <a:schemeClr val="tx1"/>
                </a:solidFill>
              </a:rPr>
              <a:t>pinv</a:t>
            </a:r>
            <a:r>
              <a:rPr kumimoji="1" lang="en-US" altLang="ja-JP" sz="1100" b="0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kumimoji="1" lang="en-US" altLang="ja-JP" sz="1100" b="0" dirty="0">
                <a:solidFill>
                  <a:schemeClr val="tx1"/>
                </a:solidFill>
              </a:rPr>
              <a:t>!cx	 normalization</a:t>
            </a:r>
          </a:p>
          <a:p>
            <a:pPr marL="0" indent="0">
              <a:buNone/>
            </a:pPr>
            <a:r>
              <a:rPr kumimoji="1" lang="en-US" altLang="ja-JP" sz="1100" b="0" dirty="0">
                <a:solidFill>
                  <a:schemeClr val="tx1"/>
                </a:solidFill>
              </a:rPr>
              <a:t>do </a:t>
            </a:r>
            <a:r>
              <a:rPr kumimoji="1" lang="en-US" altLang="ja-JP" sz="1100" b="0" dirty="0" err="1">
                <a:solidFill>
                  <a:schemeClr val="tx1"/>
                </a:solidFill>
              </a:rPr>
              <a:t>i</a:t>
            </a:r>
            <a:r>
              <a:rPr kumimoji="1" lang="en-US" altLang="ja-JP" sz="1100" b="0" dirty="0">
                <a:solidFill>
                  <a:schemeClr val="tx1"/>
                </a:solidFill>
              </a:rPr>
              <a:t> = 1,ndata; in(</a:t>
            </a:r>
            <a:r>
              <a:rPr kumimoji="1" lang="en-US" altLang="ja-JP" sz="1100" b="0" dirty="0" err="1">
                <a:solidFill>
                  <a:schemeClr val="tx1"/>
                </a:solidFill>
              </a:rPr>
              <a:t>i</a:t>
            </a:r>
            <a:r>
              <a:rPr kumimoji="1" lang="en-US" altLang="ja-JP" sz="1100" b="0" dirty="0">
                <a:solidFill>
                  <a:schemeClr val="tx1"/>
                </a:solidFill>
              </a:rPr>
              <a:t>)=in(</a:t>
            </a:r>
            <a:r>
              <a:rPr kumimoji="1" lang="en-US" altLang="ja-JP" sz="1100" b="0" dirty="0" err="1">
                <a:solidFill>
                  <a:schemeClr val="tx1"/>
                </a:solidFill>
              </a:rPr>
              <a:t>i</a:t>
            </a:r>
            <a:r>
              <a:rPr kumimoji="1" lang="en-US" altLang="ja-JP" sz="1100" b="0" dirty="0">
                <a:solidFill>
                  <a:schemeClr val="tx1"/>
                </a:solidFill>
              </a:rPr>
              <a:t>)/real(</a:t>
            </a:r>
            <a:r>
              <a:rPr kumimoji="1" lang="en-US" altLang="ja-JP" sz="1100" b="0" dirty="0" err="1">
                <a:solidFill>
                  <a:schemeClr val="tx1"/>
                </a:solidFill>
              </a:rPr>
              <a:t>ndata</a:t>
            </a:r>
            <a:r>
              <a:rPr kumimoji="1" lang="en-US" altLang="ja-JP" sz="1100" b="0" dirty="0">
                <a:solidFill>
                  <a:schemeClr val="tx1"/>
                </a:solidFill>
              </a:rPr>
              <a:t>); </a:t>
            </a:r>
            <a:r>
              <a:rPr kumimoji="1" lang="en-US" altLang="ja-JP" sz="1100" b="0" dirty="0" err="1">
                <a:solidFill>
                  <a:schemeClr val="tx1"/>
                </a:solidFill>
              </a:rPr>
              <a:t>enddo</a:t>
            </a:r>
            <a:endParaRPr kumimoji="1" lang="en-US" altLang="ja-JP" sz="11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kumimoji="1" lang="en-US" altLang="ja-JP" sz="11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ja-JP" sz="1100" b="0" dirty="0">
                <a:solidFill>
                  <a:schemeClr val="tx1"/>
                </a:solidFill>
              </a:rPr>
              <a:t>call </a:t>
            </a:r>
            <a:r>
              <a:rPr kumimoji="1" lang="en-US" altLang="ja-JP" sz="1100" b="0" dirty="0" err="1">
                <a:solidFill>
                  <a:schemeClr val="tx1"/>
                </a:solidFill>
              </a:rPr>
              <a:t>dfftw_destroy_plan</a:t>
            </a:r>
            <a:r>
              <a:rPr kumimoji="1" lang="en-US" altLang="ja-JP" sz="1100" b="0" dirty="0">
                <a:solidFill>
                  <a:schemeClr val="tx1"/>
                </a:solidFill>
              </a:rPr>
              <a:t> ( plan)</a:t>
            </a:r>
          </a:p>
          <a:p>
            <a:pPr marL="0" indent="0">
              <a:buNone/>
            </a:pPr>
            <a:r>
              <a:rPr kumimoji="1" lang="en-US" altLang="ja-JP" sz="1100" b="0" dirty="0">
                <a:solidFill>
                  <a:schemeClr val="tx1"/>
                </a:solidFill>
              </a:rPr>
              <a:t>call </a:t>
            </a:r>
            <a:r>
              <a:rPr kumimoji="1" lang="en-US" altLang="ja-JP" sz="1100" b="0" dirty="0" err="1">
                <a:solidFill>
                  <a:schemeClr val="tx1"/>
                </a:solidFill>
              </a:rPr>
              <a:t>dfftw_destroy_plan</a:t>
            </a:r>
            <a:r>
              <a:rPr kumimoji="1" lang="en-US" altLang="ja-JP" sz="1100" b="0" dirty="0">
                <a:solidFill>
                  <a:schemeClr val="tx1"/>
                </a:solidFill>
              </a:rPr>
              <a:t> ( </a:t>
            </a:r>
            <a:r>
              <a:rPr kumimoji="1" lang="en-US" altLang="ja-JP" sz="1100" b="0" dirty="0" err="1">
                <a:solidFill>
                  <a:schemeClr val="tx1"/>
                </a:solidFill>
              </a:rPr>
              <a:t>pinv</a:t>
            </a:r>
            <a:r>
              <a:rPr kumimoji="1" lang="en-US" altLang="ja-JP" sz="1100" b="0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kumimoji="1" lang="en-US" altLang="ja-JP" sz="1100" b="0" dirty="0">
                <a:solidFill>
                  <a:schemeClr val="tx1"/>
                </a:solidFill>
              </a:rPr>
              <a:t>deallocate(in)</a:t>
            </a:r>
          </a:p>
          <a:p>
            <a:pPr marL="0" indent="0">
              <a:buNone/>
            </a:pPr>
            <a:r>
              <a:rPr kumimoji="1" lang="en-US" altLang="ja-JP" sz="1100" b="0" dirty="0">
                <a:solidFill>
                  <a:schemeClr val="tx1"/>
                </a:solidFill>
              </a:rPr>
              <a:t>deallocate(out)</a:t>
            </a:r>
          </a:p>
          <a:p>
            <a:pPr marL="0" indent="0">
              <a:buNone/>
            </a:pPr>
            <a:r>
              <a:rPr kumimoji="1" lang="en-US" altLang="ja-JP" sz="1100" b="0" dirty="0">
                <a:solidFill>
                  <a:schemeClr val="tx1"/>
                </a:solidFill>
              </a:rPr>
              <a:t>stop</a:t>
            </a:r>
          </a:p>
          <a:p>
            <a:pPr marL="0" indent="0">
              <a:buNone/>
            </a:pPr>
            <a:r>
              <a:rPr kumimoji="1" lang="en-US" altLang="ja-JP" sz="1100" b="0" dirty="0">
                <a:solidFill>
                  <a:schemeClr val="tx1"/>
                </a:solidFill>
              </a:rPr>
              <a:t>end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5A34914-F867-5148-BA90-C87B8A937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Fortran code calling FFTW – multi thread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033003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8D4C91B-F5B3-EC48-9669-F30C75FB8F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11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9D22434-13C6-0140-A83D-76537D13B6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388126" cy="4198938"/>
          </a:xfrm>
        </p:spPr>
        <p:txBody>
          <a:bodyPr numCol="2"/>
          <a:lstStyle/>
          <a:p>
            <a:pPr marL="0" indent="0">
              <a:buNone/>
            </a:pPr>
            <a:r>
              <a:rPr kumimoji="1" lang="en-US" altLang="ja-JP" sz="1100" b="0" dirty="0"/>
              <a:t>// </a:t>
            </a:r>
            <a:r>
              <a:rPr kumimoji="1" lang="en-US" altLang="ja-JP" sz="1100" dirty="0">
                <a:solidFill>
                  <a:srgbClr val="0432FF"/>
                </a:solidFill>
              </a:rPr>
              <a:t>the difference in blue </a:t>
            </a:r>
          </a:p>
          <a:p>
            <a:pPr marL="0" indent="0">
              <a:buNone/>
            </a:pPr>
            <a:r>
              <a:rPr kumimoji="1" lang="en-US" altLang="ja-JP" sz="1100" b="0" dirty="0"/>
              <a:t>#include &lt;</a:t>
            </a:r>
            <a:r>
              <a:rPr kumimoji="1" lang="en-US" altLang="ja-JP" sz="1100" b="0" dirty="0" err="1"/>
              <a:t>complex.h</a:t>
            </a:r>
            <a:r>
              <a:rPr kumimoji="1" lang="en-US" altLang="ja-JP" sz="1100" b="0" dirty="0"/>
              <a:t>&gt;</a:t>
            </a:r>
          </a:p>
          <a:p>
            <a:pPr marL="0" indent="0">
              <a:buNone/>
            </a:pPr>
            <a:r>
              <a:rPr kumimoji="1" lang="en-US" altLang="ja-JP" sz="1100" dirty="0">
                <a:solidFill>
                  <a:srgbClr val="0432FF"/>
                </a:solidFill>
              </a:rPr>
              <a:t>#include &lt;fftw3-mpi.h&gt;</a:t>
            </a:r>
          </a:p>
          <a:p>
            <a:pPr marL="0" indent="0">
              <a:buNone/>
            </a:pPr>
            <a:r>
              <a:rPr kumimoji="1" lang="en-US" altLang="ja-JP" sz="1100" dirty="0">
                <a:solidFill>
                  <a:srgbClr val="0432FF"/>
                </a:solidFill>
              </a:rPr>
              <a:t>#include &lt;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mpi.h</a:t>
            </a:r>
            <a:r>
              <a:rPr kumimoji="1" lang="en-US" altLang="ja-JP" sz="1100" dirty="0">
                <a:solidFill>
                  <a:srgbClr val="0432FF"/>
                </a:solidFill>
              </a:rPr>
              <a:t>&gt;</a:t>
            </a:r>
          </a:p>
          <a:p>
            <a:pPr marL="0" indent="0">
              <a:buNone/>
            </a:pPr>
            <a:r>
              <a:rPr kumimoji="1" lang="en-US" altLang="ja-JP" sz="1100" b="0" dirty="0" err="1"/>
              <a:t>int</a:t>
            </a:r>
            <a:r>
              <a:rPr kumimoji="1" lang="en-US" altLang="ja-JP" sz="1100" b="0" dirty="0"/>
              <a:t> main(</a:t>
            </a:r>
            <a:r>
              <a:rPr kumimoji="1" lang="en-US" altLang="ja-JP" sz="1100" b="0" dirty="0" err="1"/>
              <a:t>int</a:t>
            </a:r>
            <a:r>
              <a:rPr kumimoji="1" lang="en-US" altLang="ja-JP" sz="1100" b="0" dirty="0"/>
              <a:t> </a:t>
            </a:r>
            <a:r>
              <a:rPr kumimoji="1" lang="en-US" altLang="ja-JP" sz="1100" b="0" dirty="0" err="1"/>
              <a:t>argc</a:t>
            </a:r>
            <a:r>
              <a:rPr kumimoji="1" lang="en-US" altLang="ja-JP" sz="1100" b="0" dirty="0"/>
              <a:t>, char **</a:t>
            </a:r>
            <a:r>
              <a:rPr kumimoji="1" lang="en-US" altLang="ja-JP" sz="1100" b="0" dirty="0" err="1"/>
              <a:t>argv</a:t>
            </a:r>
            <a:r>
              <a:rPr kumimoji="1" lang="en-US" altLang="ja-JP" sz="1100" b="0" dirty="0"/>
              <a:t>)</a:t>
            </a:r>
          </a:p>
          <a:p>
            <a:pPr marL="0" indent="0">
              <a:buNone/>
            </a:pPr>
            <a:r>
              <a:rPr kumimoji="1" lang="en-US" altLang="ja-JP" sz="1100" b="0" dirty="0"/>
              <a:t>{</a:t>
            </a:r>
          </a:p>
          <a:p>
            <a:pPr marL="0" indent="0">
              <a:buNone/>
            </a:pPr>
            <a:r>
              <a:rPr kumimoji="1" lang="en-US" altLang="ja-JP" sz="1100" b="0" dirty="0" err="1"/>
              <a:t>const</a:t>
            </a:r>
            <a:r>
              <a:rPr kumimoji="1" lang="en-US" altLang="ja-JP" sz="1100" b="0" dirty="0"/>
              <a:t> </a:t>
            </a:r>
            <a:r>
              <a:rPr kumimoji="1" lang="en-US" altLang="ja-JP" sz="1100" b="0" dirty="0" err="1"/>
              <a:t>ptrdiff_t</a:t>
            </a:r>
            <a:r>
              <a:rPr kumimoji="1" lang="en-US" altLang="ja-JP" sz="1100" b="0" dirty="0"/>
              <a:t> </a:t>
            </a:r>
            <a:r>
              <a:rPr kumimoji="1" lang="en-US" altLang="ja-JP" sz="1100" b="0" dirty="0" err="1"/>
              <a:t>nx_dim</a:t>
            </a:r>
            <a:r>
              <a:rPr kumimoji="1" lang="en-US" altLang="ja-JP" sz="1100" b="0" dirty="0"/>
              <a:t>=8;</a:t>
            </a:r>
          </a:p>
          <a:p>
            <a:pPr marL="0" indent="0">
              <a:buNone/>
            </a:pPr>
            <a:r>
              <a:rPr kumimoji="1" lang="en-US" altLang="ja-JP" sz="1100" b="0" dirty="0" err="1"/>
              <a:t>fftw_plan</a:t>
            </a:r>
            <a:r>
              <a:rPr kumimoji="1" lang="en-US" altLang="ja-JP" sz="1100" b="0" dirty="0"/>
              <a:t> plan, </a:t>
            </a:r>
            <a:r>
              <a:rPr kumimoji="1" lang="en-US" altLang="ja-JP" sz="1100" b="0" dirty="0" err="1"/>
              <a:t>pinv</a:t>
            </a:r>
            <a:r>
              <a:rPr kumimoji="1" lang="en-US" altLang="ja-JP" sz="1100" b="0" dirty="0"/>
              <a:t>;</a:t>
            </a:r>
          </a:p>
          <a:p>
            <a:pPr marL="0" indent="0">
              <a:buNone/>
            </a:pPr>
            <a:r>
              <a:rPr kumimoji="1" lang="en-US" altLang="ja-JP" sz="1100" b="0" dirty="0" err="1"/>
              <a:t>fftw_complex</a:t>
            </a:r>
            <a:r>
              <a:rPr kumimoji="1" lang="en-US" altLang="ja-JP" sz="1100" b="0" dirty="0"/>
              <a:t> *</a:t>
            </a:r>
            <a:r>
              <a:rPr kumimoji="1" lang="en-US" altLang="ja-JP" sz="1100" b="0" dirty="0" err="1"/>
              <a:t>cdata</a:t>
            </a:r>
            <a:r>
              <a:rPr kumimoji="1" lang="en-US" altLang="ja-JP" sz="1100" b="0" dirty="0"/>
              <a:t>, *</a:t>
            </a:r>
            <a:r>
              <a:rPr kumimoji="1" lang="en-US" altLang="ja-JP" sz="1100" b="0" dirty="0" err="1"/>
              <a:t>cftdata</a:t>
            </a:r>
            <a:r>
              <a:rPr kumimoji="1" lang="en-US" altLang="ja-JP" sz="1100" b="0" dirty="0"/>
              <a:t>;</a:t>
            </a:r>
          </a:p>
          <a:p>
            <a:pPr marL="0" indent="0">
              <a:buNone/>
            </a:pPr>
            <a:r>
              <a:rPr kumimoji="1" lang="en-US" altLang="ja-JP" sz="1100" dirty="0" err="1">
                <a:solidFill>
                  <a:srgbClr val="0432FF"/>
                </a:solidFill>
              </a:rPr>
              <a:t>int</a:t>
            </a:r>
            <a:r>
              <a:rPr kumimoji="1" lang="en-US" altLang="ja-JP" sz="1100" dirty="0">
                <a:solidFill>
                  <a:srgbClr val="0432FF"/>
                </a:solidFill>
              </a:rPr>
              <a:t> I, 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npes</a:t>
            </a:r>
            <a:r>
              <a:rPr kumimoji="1" lang="en-US" altLang="ja-JP" sz="1100" dirty="0">
                <a:solidFill>
                  <a:srgbClr val="0432FF"/>
                </a:solidFill>
              </a:rPr>
              <a:t>, 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my_id</a:t>
            </a:r>
            <a:r>
              <a:rPr kumimoji="1" lang="en-US" altLang="ja-JP" sz="1100" dirty="0">
                <a:solidFill>
                  <a:srgbClr val="0432FF"/>
                </a:solidFill>
              </a:rPr>
              <a:t>;</a:t>
            </a:r>
          </a:p>
          <a:p>
            <a:pPr marL="0" indent="0">
              <a:buNone/>
            </a:pPr>
            <a:r>
              <a:rPr kumimoji="1" lang="en-US" altLang="ja-JP" sz="1100" dirty="0" err="1">
                <a:solidFill>
                  <a:srgbClr val="0432FF"/>
                </a:solidFill>
              </a:rPr>
              <a:t>ptrdiff_t</a:t>
            </a:r>
            <a:r>
              <a:rPr kumimoji="1" lang="en-US" altLang="ja-JP" sz="1100" dirty="0">
                <a:solidFill>
                  <a:srgbClr val="0432FF"/>
                </a:solidFill>
              </a:rPr>
              <a:t> 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alloc_local</a:t>
            </a:r>
            <a:r>
              <a:rPr kumimoji="1" lang="en-US" altLang="ja-JP" sz="1100" dirty="0">
                <a:solidFill>
                  <a:srgbClr val="0432FF"/>
                </a:solidFill>
              </a:rPr>
              <a:t>, 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my_dim</a:t>
            </a:r>
            <a:r>
              <a:rPr kumimoji="1" lang="en-US" altLang="ja-JP" sz="1100" dirty="0">
                <a:solidFill>
                  <a:srgbClr val="0432FF"/>
                </a:solidFill>
              </a:rPr>
              <a:t>, 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my_dim_start</a:t>
            </a:r>
            <a:r>
              <a:rPr kumimoji="1" lang="en-US" altLang="ja-JP" sz="1100" dirty="0">
                <a:solidFill>
                  <a:srgbClr val="0432FF"/>
                </a:solidFill>
              </a:rPr>
              <a:t>;</a:t>
            </a:r>
          </a:p>
          <a:p>
            <a:pPr marL="0" indent="0">
              <a:buNone/>
            </a:pPr>
            <a:endParaRPr kumimoji="1" lang="en-US" altLang="ja-JP" sz="1100" b="0" dirty="0"/>
          </a:p>
          <a:p>
            <a:pPr marL="0" indent="0">
              <a:buNone/>
            </a:pPr>
            <a:r>
              <a:rPr kumimoji="1" lang="en-US" altLang="ja-JP" sz="1100" dirty="0" err="1">
                <a:solidFill>
                  <a:srgbClr val="0432FF"/>
                </a:solidFill>
              </a:rPr>
              <a:t>MPI_Init</a:t>
            </a:r>
            <a:r>
              <a:rPr kumimoji="1" lang="en-US" altLang="ja-JP" sz="1100" dirty="0">
                <a:solidFill>
                  <a:srgbClr val="0432FF"/>
                </a:solidFill>
              </a:rPr>
              <a:t>(&amp;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argc</a:t>
            </a:r>
            <a:r>
              <a:rPr kumimoji="1" lang="en-US" altLang="ja-JP" sz="1100" dirty="0">
                <a:solidFill>
                  <a:srgbClr val="0432FF"/>
                </a:solidFill>
              </a:rPr>
              <a:t>, &amp;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argv</a:t>
            </a:r>
            <a:r>
              <a:rPr kumimoji="1" lang="en-US" altLang="ja-JP" sz="1100" dirty="0">
                <a:solidFill>
                  <a:srgbClr val="0432FF"/>
                </a:solidFill>
              </a:rPr>
              <a:t>);</a:t>
            </a:r>
          </a:p>
          <a:p>
            <a:pPr marL="0" indent="0">
              <a:buNone/>
            </a:pPr>
            <a:r>
              <a:rPr kumimoji="1" lang="en-US" altLang="ja-JP" sz="1100" dirty="0" err="1">
                <a:solidFill>
                  <a:srgbClr val="0432FF"/>
                </a:solidFill>
              </a:rPr>
              <a:t>MPI_Comm_rank</a:t>
            </a:r>
            <a:r>
              <a:rPr kumimoji="1" lang="en-US" altLang="ja-JP" sz="1100" dirty="0">
                <a:solidFill>
                  <a:srgbClr val="0432FF"/>
                </a:solidFill>
              </a:rPr>
              <a:t>(MPI_COMM_WORLD, &amp;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my_id</a:t>
            </a:r>
            <a:r>
              <a:rPr kumimoji="1" lang="en-US" altLang="ja-JP" sz="1100" dirty="0">
                <a:solidFill>
                  <a:srgbClr val="0432FF"/>
                </a:solidFill>
              </a:rPr>
              <a:t>);</a:t>
            </a:r>
          </a:p>
          <a:p>
            <a:pPr marL="0" indent="0">
              <a:buNone/>
            </a:pPr>
            <a:r>
              <a:rPr kumimoji="1" lang="en-US" altLang="ja-JP" sz="1100" dirty="0" err="1">
                <a:solidFill>
                  <a:srgbClr val="0432FF"/>
                </a:solidFill>
              </a:rPr>
              <a:t>MPI_Comm_size</a:t>
            </a:r>
            <a:r>
              <a:rPr kumimoji="1" lang="en-US" altLang="ja-JP" sz="1100" dirty="0">
                <a:solidFill>
                  <a:srgbClr val="0432FF"/>
                </a:solidFill>
              </a:rPr>
              <a:t>(MPI_COMM_WORLD, &amp;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npes</a:t>
            </a:r>
            <a:r>
              <a:rPr kumimoji="1" lang="en-US" altLang="ja-JP" sz="1100" dirty="0">
                <a:solidFill>
                  <a:srgbClr val="0432FF"/>
                </a:solidFill>
              </a:rPr>
              <a:t>);</a:t>
            </a:r>
          </a:p>
          <a:p>
            <a:pPr marL="0" indent="0">
              <a:buNone/>
            </a:pPr>
            <a:r>
              <a:rPr kumimoji="1" lang="en-US" altLang="ja-JP" sz="1100" dirty="0" err="1">
                <a:solidFill>
                  <a:srgbClr val="0432FF"/>
                </a:solidFill>
              </a:rPr>
              <a:t>fftw_mpi_init</a:t>
            </a:r>
            <a:r>
              <a:rPr kumimoji="1" lang="en-US" altLang="ja-JP" sz="1100" dirty="0">
                <a:solidFill>
                  <a:srgbClr val="0432FF"/>
                </a:solidFill>
              </a:rPr>
              <a:t>();</a:t>
            </a:r>
          </a:p>
          <a:p>
            <a:pPr marL="0" indent="0">
              <a:buNone/>
            </a:pPr>
            <a:endParaRPr kumimoji="1" lang="en-US" altLang="ja-JP" sz="1100" b="0" dirty="0"/>
          </a:p>
          <a:p>
            <a:pPr marL="0" indent="0">
              <a:buNone/>
            </a:pPr>
            <a:r>
              <a:rPr kumimoji="1" lang="en-US" altLang="ja-JP" sz="1100" dirty="0">
                <a:solidFill>
                  <a:srgbClr val="0432FF"/>
                </a:solidFill>
              </a:rPr>
              <a:t>// set local size </a:t>
            </a:r>
          </a:p>
          <a:p>
            <a:pPr marL="0" indent="0">
              <a:buNone/>
            </a:pPr>
            <a:r>
              <a:rPr kumimoji="1" lang="en-US" altLang="ja-JP" sz="1100" dirty="0" err="1">
                <a:solidFill>
                  <a:srgbClr val="0432FF"/>
                </a:solidFill>
              </a:rPr>
              <a:t>alloc_local</a:t>
            </a:r>
            <a:r>
              <a:rPr kumimoji="1" lang="en-US" altLang="ja-JP" sz="1100" dirty="0">
                <a:solidFill>
                  <a:srgbClr val="0432FF"/>
                </a:solidFill>
              </a:rPr>
              <a:t> = fftw_mpi_local_size_3d(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nx_dim</a:t>
            </a:r>
            <a:r>
              <a:rPr kumimoji="1" lang="en-US" altLang="ja-JP" sz="1100" dirty="0">
                <a:solidFill>
                  <a:srgbClr val="0432FF"/>
                </a:solidFill>
              </a:rPr>
              <a:t>, 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ny_dim</a:t>
            </a:r>
            <a:r>
              <a:rPr kumimoji="1" lang="en-US" altLang="ja-JP" sz="1100" dirty="0">
                <a:solidFill>
                  <a:srgbClr val="0432FF"/>
                </a:solidFill>
              </a:rPr>
              <a:t>, 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nz_dim</a:t>
            </a:r>
            <a:r>
              <a:rPr kumimoji="1" lang="en-US" altLang="ja-JP" sz="1100" dirty="0">
                <a:solidFill>
                  <a:srgbClr val="0432FF"/>
                </a:solidFill>
              </a:rPr>
              <a:t>,  MPI_COMM_WORLD,    &amp;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my_dim</a:t>
            </a:r>
            <a:r>
              <a:rPr kumimoji="1" lang="en-US" altLang="ja-JP" sz="1100" dirty="0">
                <a:solidFill>
                  <a:srgbClr val="0432FF"/>
                </a:solidFill>
              </a:rPr>
              <a:t>, &amp;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my_dim_start</a:t>
            </a:r>
            <a:r>
              <a:rPr kumimoji="1" lang="en-US" altLang="ja-JP" sz="1100" dirty="0">
                <a:solidFill>
                  <a:srgbClr val="0432FF"/>
                </a:solidFill>
              </a:rPr>
              <a:t>);</a:t>
            </a:r>
          </a:p>
          <a:p>
            <a:pPr marL="0" indent="0">
              <a:buNone/>
            </a:pPr>
            <a:endParaRPr kumimoji="1" lang="en-US" altLang="ja-JP" sz="1100" b="0" dirty="0"/>
          </a:p>
          <a:p>
            <a:pPr marL="0" indent="0">
              <a:buNone/>
            </a:pPr>
            <a:r>
              <a:rPr kumimoji="1" lang="en-US" altLang="ja-JP" sz="1100" dirty="0" err="1">
                <a:solidFill>
                  <a:srgbClr val="0432FF"/>
                </a:solidFill>
              </a:rPr>
              <a:t>cdata</a:t>
            </a:r>
            <a:r>
              <a:rPr kumimoji="1" lang="en-US" altLang="ja-JP" sz="1100" dirty="0">
                <a:solidFill>
                  <a:srgbClr val="0432FF"/>
                </a:solidFill>
              </a:rPr>
              <a:t>   = 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fftw_alloc_complex</a:t>
            </a:r>
            <a:r>
              <a:rPr kumimoji="1" lang="en-US" altLang="ja-JP" sz="1100" dirty="0">
                <a:solidFill>
                  <a:srgbClr val="0432FF"/>
                </a:solidFill>
              </a:rPr>
              <a:t>(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alloc_local</a:t>
            </a:r>
            <a:r>
              <a:rPr kumimoji="1" lang="en-US" altLang="ja-JP" sz="1100" dirty="0">
                <a:solidFill>
                  <a:srgbClr val="0432FF"/>
                </a:solidFill>
              </a:rPr>
              <a:t>);</a:t>
            </a:r>
          </a:p>
          <a:p>
            <a:pPr marL="0" indent="0">
              <a:buNone/>
            </a:pPr>
            <a:r>
              <a:rPr kumimoji="1" lang="en-US" altLang="ja-JP" sz="1100" dirty="0" err="1">
                <a:solidFill>
                  <a:srgbClr val="0432FF"/>
                </a:solidFill>
              </a:rPr>
              <a:t>cftdata</a:t>
            </a:r>
            <a:r>
              <a:rPr kumimoji="1" lang="en-US" altLang="ja-JP" sz="1100" dirty="0">
                <a:solidFill>
                  <a:srgbClr val="0432FF"/>
                </a:solidFill>
              </a:rPr>
              <a:t> = 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fftw_alloc_complex</a:t>
            </a:r>
            <a:r>
              <a:rPr kumimoji="1" lang="en-US" altLang="ja-JP" sz="1100" dirty="0">
                <a:solidFill>
                  <a:srgbClr val="0432FF"/>
                </a:solidFill>
              </a:rPr>
              <a:t>(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alloc_local</a:t>
            </a:r>
            <a:r>
              <a:rPr kumimoji="1" lang="en-US" altLang="ja-JP" sz="1100" dirty="0">
                <a:solidFill>
                  <a:srgbClr val="0432FF"/>
                </a:solidFill>
              </a:rPr>
              <a:t>);</a:t>
            </a:r>
          </a:p>
          <a:p>
            <a:pPr marL="0" indent="0">
              <a:buNone/>
            </a:pPr>
            <a:endParaRPr kumimoji="1" lang="en-US" altLang="ja-JP" sz="1100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kumimoji="1" lang="en-US" altLang="ja-JP" sz="1100" dirty="0">
                <a:solidFill>
                  <a:srgbClr val="0432FF"/>
                </a:solidFill>
              </a:rPr>
              <a:t>// create plans for out of place FFT</a:t>
            </a:r>
          </a:p>
          <a:p>
            <a:pPr marL="0" indent="0">
              <a:buNone/>
            </a:pPr>
            <a:r>
              <a:rPr kumimoji="1" lang="en-US" altLang="ja-JP" sz="1100" dirty="0">
                <a:solidFill>
                  <a:srgbClr val="0432FF"/>
                </a:solidFill>
              </a:rPr>
              <a:t>plan = fftw_mpi_plan_dft_3d(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nx_dim</a:t>
            </a:r>
            <a:r>
              <a:rPr kumimoji="1" lang="en-US" altLang="ja-JP" sz="1100" dirty="0">
                <a:solidFill>
                  <a:srgbClr val="0432FF"/>
                </a:solidFill>
              </a:rPr>
              <a:t>, 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ny_dim</a:t>
            </a:r>
            <a:r>
              <a:rPr kumimoji="1" lang="en-US" altLang="ja-JP" sz="1100" dirty="0">
                <a:solidFill>
                  <a:srgbClr val="0432FF"/>
                </a:solidFill>
              </a:rPr>
              <a:t>, 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nz_dim</a:t>
            </a:r>
            <a:r>
              <a:rPr kumimoji="1" lang="en-US" altLang="ja-JP" sz="1100" dirty="0">
                <a:solidFill>
                  <a:srgbClr val="0432FF"/>
                </a:solidFill>
              </a:rPr>
              <a:t>, 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cdata</a:t>
            </a:r>
            <a:r>
              <a:rPr kumimoji="1" lang="en-US" altLang="ja-JP" sz="1100" dirty="0">
                <a:solidFill>
                  <a:srgbClr val="0432FF"/>
                </a:solidFill>
              </a:rPr>
              <a:t>, 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cftdata</a:t>
            </a:r>
            <a:r>
              <a:rPr kumimoji="1" lang="en-US" altLang="ja-JP" sz="1100" dirty="0">
                <a:solidFill>
                  <a:srgbClr val="0432FF"/>
                </a:solidFill>
              </a:rPr>
              <a:t>, MPI_COMM_WORLD, FFTW_FORWARD, MY_PLAN);</a:t>
            </a:r>
          </a:p>
          <a:p>
            <a:pPr marL="0" indent="0">
              <a:buNone/>
            </a:pPr>
            <a:r>
              <a:rPr kumimoji="1" lang="en-US" altLang="ja-JP" sz="1100" dirty="0" err="1">
                <a:solidFill>
                  <a:srgbClr val="0432FF"/>
                </a:solidFill>
              </a:rPr>
              <a:t>pinv</a:t>
            </a:r>
            <a:r>
              <a:rPr kumimoji="1" lang="en-US" altLang="ja-JP" sz="1100" dirty="0">
                <a:solidFill>
                  <a:srgbClr val="0432FF"/>
                </a:solidFill>
              </a:rPr>
              <a:t> = fftw_mpi_plan_dft_3d(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nx_dim</a:t>
            </a:r>
            <a:r>
              <a:rPr kumimoji="1" lang="en-US" altLang="ja-JP" sz="1100" dirty="0">
                <a:solidFill>
                  <a:srgbClr val="0432FF"/>
                </a:solidFill>
              </a:rPr>
              <a:t>, 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ny_dim</a:t>
            </a:r>
            <a:r>
              <a:rPr kumimoji="1" lang="en-US" altLang="ja-JP" sz="1100" dirty="0">
                <a:solidFill>
                  <a:srgbClr val="0432FF"/>
                </a:solidFill>
              </a:rPr>
              <a:t>, 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nz_dim</a:t>
            </a:r>
            <a:r>
              <a:rPr kumimoji="1" lang="en-US" altLang="ja-JP" sz="1100" dirty="0">
                <a:solidFill>
                  <a:srgbClr val="0432FF"/>
                </a:solidFill>
              </a:rPr>
              <a:t>, 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cftdata</a:t>
            </a:r>
            <a:r>
              <a:rPr kumimoji="1" lang="en-US" altLang="ja-JP" sz="1100" dirty="0">
                <a:solidFill>
                  <a:srgbClr val="0432FF"/>
                </a:solidFill>
              </a:rPr>
              <a:t>, </a:t>
            </a:r>
            <a:r>
              <a:rPr kumimoji="1" lang="en-US" altLang="ja-JP" sz="1100" dirty="0" err="1">
                <a:solidFill>
                  <a:srgbClr val="0432FF"/>
                </a:solidFill>
              </a:rPr>
              <a:t>cdata</a:t>
            </a:r>
            <a:r>
              <a:rPr kumimoji="1" lang="en-US" altLang="ja-JP" sz="1100" dirty="0">
                <a:solidFill>
                  <a:srgbClr val="0432FF"/>
                </a:solidFill>
              </a:rPr>
              <a:t>, MPI_COMM_WORLD, FFTW_BACKWARD, MY_PLAN);</a:t>
            </a:r>
          </a:p>
          <a:p>
            <a:pPr marL="0" indent="0">
              <a:buNone/>
            </a:pPr>
            <a:r>
              <a:rPr kumimoji="1" lang="en-US" altLang="ja-JP" sz="1100" b="0" dirty="0"/>
              <a:t>// set the input data </a:t>
            </a:r>
          </a:p>
          <a:p>
            <a:pPr marL="0" indent="0">
              <a:buNone/>
            </a:pPr>
            <a:r>
              <a:rPr kumimoji="1" lang="en-US" altLang="ja-JP" sz="1100" b="0" dirty="0"/>
              <a:t>for (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=0; 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&lt;</a:t>
            </a:r>
            <a:r>
              <a:rPr kumimoji="1" lang="en-US" altLang="ja-JP" sz="1100" b="0" dirty="0" err="1"/>
              <a:t>nx_dim</a:t>
            </a:r>
            <a:r>
              <a:rPr kumimoji="1" lang="en-US" altLang="ja-JP" sz="1100" b="0" dirty="0"/>
              <a:t>; ++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) { </a:t>
            </a:r>
            <a:r>
              <a:rPr kumimoji="1" lang="en-US" altLang="ja-JP" sz="1100" b="0" dirty="0" err="1"/>
              <a:t>cdata</a:t>
            </a:r>
            <a:r>
              <a:rPr kumimoji="1" lang="en-US" altLang="ja-JP" sz="1100" b="0" dirty="0"/>
              <a:t>[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] = 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 - 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*I; }</a:t>
            </a:r>
          </a:p>
          <a:p>
            <a:pPr marL="0" indent="0">
              <a:buNone/>
            </a:pPr>
            <a:endParaRPr kumimoji="1" lang="en-US" altLang="ja-JP" sz="1100" b="0" dirty="0"/>
          </a:p>
          <a:p>
            <a:pPr marL="0" indent="0">
              <a:buNone/>
            </a:pPr>
            <a:r>
              <a:rPr kumimoji="1" lang="en-US" altLang="ja-JP" sz="1100" b="0" dirty="0"/>
              <a:t>// forward transformation</a:t>
            </a:r>
          </a:p>
          <a:p>
            <a:pPr marL="0" indent="0">
              <a:buNone/>
            </a:pPr>
            <a:r>
              <a:rPr kumimoji="1" lang="en-US" altLang="ja-JP" sz="1100" b="0" dirty="0" err="1">
                <a:solidFill>
                  <a:schemeClr val="tx1"/>
                </a:solidFill>
              </a:rPr>
              <a:t>fftw_execute</a:t>
            </a:r>
            <a:r>
              <a:rPr kumimoji="1" lang="en-US" altLang="ja-JP" sz="1100" b="0" dirty="0">
                <a:solidFill>
                  <a:schemeClr val="tx1"/>
                </a:solidFill>
              </a:rPr>
              <a:t>(plan);</a:t>
            </a:r>
          </a:p>
          <a:p>
            <a:pPr marL="0" indent="0">
              <a:buNone/>
            </a:pPr>
            <a:r>
              <a:rPr kumimoji="1" lang="en-US" altLang="ja-JP" sz="1100" b="0" dirty="0">
                <a:solidFill>
                  <a:schemeClr val="tx1"/>
                </a:solidFill>
              </a:rPr>
              <a:t>// backward synthesis</a:t>
            </a:r>
          </a:p>
          <a:p>
            <a:pPr marL="0" indent="0">
              <a:buNone/>
            </a:pPr>
            <a:r>
              <a:rPr kumimoji="1" lang="en-US" altLang="ja-JP" sz="1100" b="0" dirty="0" err="1">
                <a:solidFill>
                  <a:schemeClr val="tx1"/>
                </a:solidFill>
              </a:rPr>
              <a:t>fftw_execute</a:t>
            </a:r>
            <a:r>
              <a:rPr kumimoji="1" lang="en-US" altLang="ja-JP" sz="1100" b="0" dirty="0">
                <a:solidFill>
                  <a:schemeClr val="tx1"/>
                </a:solidFill>
              </a:rPr>
              <a:t>(</a:t>
            </a:r>
            <a:r>
              <a:rPr kumimoji="1" lang="en-US" altLang="ja-JP" sz="1100" b="0" dirty="0" err="1">
                <a:solidFill>
                  <a:schemeClr val="tx1"/>
                </a:solidFill>
              </a:rPr>
              <a:t>pinv</a:t>
            </a:r>
            <a:r>
              <a:rPr kumimoji="1" lang="en-US" altLang="ja-JP" sz="1100" b="0" dirty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r>
              <a:rPr kumimoji="1" lang="en-US" altLang="ja-JP" sz="1100" b="0" dirty="0">
                <a:solidFill>
                  <a:schemeClr val="tx1"/>
                </a:solidFill>
              </a:rPr>
              <a:t>// normalization</a:t>
            </a:r>
          </a:p>
          <a:p>
            <a:pPr marL="0" indent="0">
              <a:buNone/>
            </a:pPr>
            <a:r>
              <a:rPr kumimoji="1" lang="en-US" altLang="ja-JP" sz="1100" b="0" dirty="0">
                <a:solidFill>
                  <a:schemeClr val="tx1"/>
                </a:solidFill>
              </a:rPr>
              <a:t>for (</a:t>
            </a:r>
            <a:r>
              <a:rPr kumimoji="1" lang="en-US" altLang="ja-JP" sz="1100" b="0" dirty="0" err="1">
                <a:solidFill>
                  <a:schemeClr val="tx1"/>
                </a:solidFill>
              </a:rPr>
              <a:t>i</a:t>
            </a:r>
            <a:r>
              <a:rPr kumimoji="1" lang="en-US" altLang="ja-JP" sz="1100" b="0" dirty="0">
                <a:solidFill>
                  <a:schemeClr val="tx1"/>
                </a:solidFill>
              </a:rPr>
              <a:t>=0; </a:t>
            </a:r>
            <a:r>
              <a:rPr kumimoji="1" lang="en-US" altLang="ja-JP" sz="1100" b="0" dirty="0" err="1">
                <a:solidFill>
                  <a:schemeClr val="tx1"/>
                </a:solidFill>
              </a:rPr>
              <a:t>i</a:t>
            </a:r>
            <a:r>
              <a:rPr kumimoji="1" lang="en-US" altLang="ja-JP" sz="1100" b="0" dirty="0">
                <a:solidFill>
                  <a:schemeClr val="tx1"/>
                </a:solidFill>
              </a:rPr>
              <a:t>&lt;</a:t>
            </a:r>
            <a:r>
              <a:rPr kumimoji="1" lang="en-US" altLang="ja-JP" sz="1100" b="0" dirty="0" err="1">
                <a:solidFill>
                  <a:schemeClr val="tx1"/>
                </a:solidFill>
              </a:rPr>
              <a:t>nx_dim</a:t>
            </a:r>
            <a:r>
              <a:rPr kumimoji="1" lang="en-US" altLang="ja-JP" sz="1100" b="0" dirty="0">
                <a:solidFill>
                  <a:schemeClr val="tx1"/>
                </a:solidFill>
              </a:rPr>
              <a:t>; ++</a:t>
            </a:r>
            <a:r>
              <a:rPr kumimoji="1" lang="en-US" altLang="ja-JP" sz="1100" b="0" dirty="0" err="1">
                <a:solidFill>
                  <a:schemeClr val="tx1"/>
                </a:solidFill>
              </a:rPr>
              <a:t>i</a:t>
            </a:r>
            <a:r>
              <a:rPr kumimoji="1" lang="en-US" altLang="ja-JP" sz="1100" b="0" dirty="0">
                <a:solidFill>
                  <a:schemeClr val="tx1"/>
                </a:solidFill>
              </a:rPr>
              <a:t>) { </a:t>
            </a:r>
            <a:r>
              <a:rPr kumimoji="1" lang="en-US" altLang="ja-JP" sz="1100" b="0" dirty="0" err="1">
                <a:solidFill>
                  <a:schemeClr val="tx1"/>
                </a:solidFill>
              </a:rPr>
              <a:t>cdata</a:t>
            </a:r>
            <a:r>
              <a:rPr kumimoji="1" lang="en-US" altLang="ja-JP" sz="1100" b="0" dirty="0">
                <a:solidFill>
                  <a:schemeClr val="tx1"/>
                </a:solidFill>
              </a:rPr>
              <a:t>[</a:t>
            </a:r>
            <a:r>
              <a:rPr kumimoji="1" lang="en-US" altLang="ja-JP" sz="1100" b="0" dirty="0" err="1">
                <a:solidFill>
                  <a:schemeClr val="tx1"/>
                </a:solidFill>
              </a:rPr>
              <a:t>i</a:t>
            </a:r>
            <a:r>
              <a:rPr kumimoji="1" lang="en-US" altLang="ja-JP" sz="1100" b="0" dirty="0">
                <a:solidFill>
                  <a:schemeClr val="tx1"/>
                </a:solidFill>
              </a:rPr>
              <a:t>] /= (double)(</a:t>
            </a:r>
            <a:r>
              <a:rPr kumimoji="1" lang="en-US" altLang="ja-JP" sz="1100" b="0" dirty="0" err="1">
                <a:solidFill>
                  <a:schemeClr val="tx1"/>
                </a:solidFill>
              </a:rPr>
              <a:t>nx_dim</a:t>
            </a:r>
            <a:r>
              <a:rPr kumimoji="1" lang="en-US" altLang="ja-JP" sz="1100" b="0" dirty="0">
                <a:solidFill>
                  <a:schemeClr val="tx1"/>
                </a:solidFill>
              </a:rPr>
              <a:t>*</a:t>
            </a:r>
            <a:r>
              <a:rPr kumimoji="1" lang="en-US" altLang="ja-JP" sz="1100" b="0" dirty="0" err="1">
                <a:solidFill>
                  <a:schemeClr val="tx1"/>
                </a:solidFill>
              </a:rPr>
              <a:t>ny_dim</a:t>
            </a:r>
            <a:r>
              <a:rPr kumimoji="1" lang="en-US" altLang="ja-JP" sz="1100" b="0" dirty="0">
                <a:solidFill>
                  <a:schemeClr val="tx1"/>
                </a:solidFill>
              </a:rPr>
              <a:t>*</a:t>
            </a:r>
            <a:r>
              <a:rPr kumimoji="1" lang="en-US" altLang="ja-JP" sz="1100" b="0" dirty="0" err="1">
                <a:solidFill>
                  <a:schemeClr val="tx1"/>
                </a:solidFill>
              </a:rPr>
              <a:t>nz_dim</a:t>
            </a:r>
            <a:r>
              <a:rPr kumimoji="1" lang="en-US" altLang="ja-JP" sz="1100" b="0" dirty="0">
                <a:solidFill>
                  <a:schemeClr val="tx1"/>
                </a:solidFill>
              </a:rPr>
              <a:t>); }</a:t>
            </a:r>
          </a:p>
          <a:p>
            <a:pPr marL="0" indent="0">
              <a:buNone/>
            </a:pPr>
            <a:endParaRPr kumimoji="1" lang="en-US" altLang="ja-JP" sz="11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kumimoji="1" lang="en-US" altLang="ja-JP" sz="1100" b="0" dirty="0" err="1">
                <a:solidFill>
                  <a:schemeClr val="tx1"/>
                </a:solidFill>
              </a:rPr>
              <a:t>fftw_destroy_plan</a:t>
            </a:r>
            <a:r>
              <a:rPr kumimoji="1" lang="en-US" altLang="ja-JP" sz="1100" b="0" dirty="0">
                <a:solidFill>
                  <a:schemeClr val="tx1"/>
                </a:solidFill>
              </a:rPr>
              <a:t>(plan);</a:t>
            </a:r>
          </a:p>
          <a:p>
            <a:pPr marL="0" indent="0">
              <a:buNone/>
            </a:pPr>
            <a:r>
              <a:rPr kumimoji="1" lang="en-US" altLang="ja-JP" sz="1100" b="0" dirty="0" err="1">
                <a:solidFill>
                  <a:schemeClr val="tx1"/>
                </a:solidFill>
              </a:rPr>
              <a:t>fftw_destroy_plan</a:t>
            </a:r>
            <a:r>
              <a:rPr kumimoji="1" lang="en-US" altLang="ja-JP" sz="1100" b="0" dirty="0">
                <a:solidFill>
                  <a:schemeClr val="tx1"/>
                </a:solidFill>
              </a:rPr>
              <a:t>(</a:t>
            </a:r>
            <a:r>
              <a:rPr kumimoji="1" lang="en-US" altLang="ja-JP" sz="1100" b="0" dirty="0" err="1">
                <a:solidFill>
                  <a:schemeClr val="tx1"/>
                </a:solidFill>
              </a:rPr>
              <a:t>pinv</a:t>
            </a:r>
            <a:r>
              <a:rPr kumimoji="1" lang="en-US" altLang="ja-JP" sz="1100" b="0" dirty="0">
                <a:solidFill>
                  <a:schemeClr val="tx1"/>
                </a:solidFill>
              </a:rPr>
              <a:t>);</a:t>
            </a:r>
          </a:p>
          <a:p>
            <a:pPr marL="0" indent="0">
              <a:buNone/>
            </a:pPr>
            <a:r>
              <a:rPr kumimoji="1" lang="en-US" altLang="ja-JP" sz="1100" b="0" dirty="0"/>
              <a:t>}</a:t>
            </a:r>
            <a:endParaRPr kumimoji="1" lang="ja-JP" altLang="en-US" sz="1100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5A34914-F867-5148-BA90-C87B8A937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C code calling FFTW – distributed 3D FFT case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428928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8D4C91B-F5B3-EC48-9669-F30C75FB8F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12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9D22434-13C6-0140-A83D-76537D13B6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62760"/>
            <a:ext cx="8263979" cy="4353378"/>
          </a:xfrm>
        </p:spPr>
        <p:txBody>
          <a:bodyPr numCol="1"/>
          <a:lstStyle/>
          <a:p>
            <a:pPr marL="0" indent="0">
              <a:buNone/>
            </a:pPr>
            <a:r>
              <a:rPr lang="en-US" altLang="ja-JP" sz="1100" b="0" dirty="0"/>
              <a:t>login$ cat </a:t>
            </a:r>
            <a:r>
              <a:rPr lang="en-US" altLang="ja-JP" sz="1100" b="0" dirty="0" err="1"/>
              <a:t>myjob.sh</a:t>
            </a:r>
            <a:endParaRPr lang="en-US" altLang="ja-JP" sz="1100" b="0" dirty="0"/>
          </a:p>
          <a:p>
            <a:pPr marL="0" indent="0">
              <a:buNone/>
            </a:pPr>
            <a:r>
              <a:rPr lang="en-US" altLang="ja-JP" sz="1100" b="0" dirty="0"/>
              <a:t>#PJM directive lines are omitted for saving space</a:t>
            </a:r>
          </a:p>
          <a:p>
            <a:pPr marL="0" indent="0">
              <a:buNone/>
            </a:pPr>
            <a:r>
              <a:rPr lang="en-US" altLang="ja-JP" sz="1100" b="0" dirty="0">
                <a:solidFill>
                  <a:srgbClr val="0432FF"/>
                </a:solidFill>
              </a:rPr>
              <a:t>source /vol0004/apps/</a:t>
            </a:r>
            <a:r>
              <a:rPr lang="en-US" altLang="ja-JP" sz="1100" b="0" dirty="0" err="1">
                <a:solidFill>
                  <a:srgbClr val="0432FF"/>
                </a:solidFill>
              </a:rPr>
              <a:t>oss</a:t>
            </a:r>
            <a:r>
              <a:rPr lang="en-US" altLang="ja-JP" sz="1100" b="0" dirty="0">
                <a:solidFill>
                  <a:srgbClr val="0432FF"/>
                </a:solidFill>
              </a:rPr>
              <a:t>/</a:t>
            </a:r>
            <a:r>
              <a:rPr lang="en-US" altLang="ja-JP" sz="1100" b="0" dirty="0" err="1">
                <a:solidFill>
                  <a:srgbClr val="0432FF"/>
                </a:solidFill>
              </a:rPr>
              <a:t>spack</a:t>
            </a:r>
            <a:r>
              <a:rPr lang="en-US" altLang="ja-JP" sz="1100" b="0" dirty="0">
                <a:solidFill>
                  <a:srgbClr val="0432FF"/>
                </a:solidFill>
              </a:rPr>
              <a:t>/share/</a:t>
            </a:r>
            <a:r>
              <a:rPr lang="en-US" altLang="ja-JP" sz="1100" b="0" dirty="0" err="1">
                <a:solidFill>
                  <a:srgbClr val="0432FF"/>
                </a:solidFill>
              </a:rPr>
              <a:t>spack</a:t>
            </a:r>
            <a:r>
              <a:rPr lang="en-US" altLang="ja-JP" sz="1100" b="0" dirty="0">
                <a:solidFill>
                  <a:srgbClr val="0432FF"/>
                </a:solidFill>
              </a:rPr>
              <a:t>/setup-</a:t>
            </a:r>
            <a:r>
              <a:rPr lang="en-US" altLang="ja-JP" sz="1100" b="0" dirty="0" err="1">
                <a:solidFill>
                  <a:srgbClr val="0432FF"/>
                </a:solidFill>
              </a:rPr>
              <a:t>env.sh</a:t>
            </a:r>
            <a:endParaRPr lang="en-US" altLang="ja-JP" sz="1100" b="0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lang="en-US" altLang="ja-JP" sz="1100" b="0" dirty="0">
                <a:solidFill>
                  <a:schemeClr val="tx1"/>
                </a:solidFill>
              </a:rPr>
              <a:t>#   </a:t>
            </a:r>
            <a:r>
              <a:rPr lang="en-US" altLang="ja-JP" sz="1100" b="0" dirty="0" err="1">
                <a:solidFill>
                  <a:schemeClr val="tx1"/>
                </a:solidFill>
              </a:rPr>
              <a:t>spack</a:t>
            </a:r>
            <a:r>
              <a:rPr lang="en-US" altLang="ja-JP" sz="1100" b="0" dirty="0">
                <a:solidFill>
                  <a:schemeClr val="tx1"/>
                </a:solidFill>
              </a:rPr>
              <a:t> find -lv </a:t>
            </a:r>
            <a:r>
              <a:rPr lang="en-US" altLang="ja-JP" sz="1100" b="0" dirty="0" err="1">
                <a:solidFill>
                  <a:schemeClr val="tx1"/>
                </a:solidFill>
              </a:rPr>
              <a:t>fftw</a:t>
            </a:r>
            <a:endParaRPr lang="en-US" altLang="ja-JP" sz="1100" b="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ja-JP" sz="1100" b="0" dirty="0" err="1">
                <a:solidFill>
                  <a:srgbClr val="0432FF"/>
                </a:solidFill>
              </a:rPr>
              <a:t>spack</a:t>
            </a:r>
            <a:r>
              <a:rPr lang="en-US" altLang="ja-JP" sz="1100" b="0" dirty="0">
                <a:solidFill>
                  <a:srgbClr val="0432FF"/>
                </a:solidFill>
              </a:rPr>
              <a:t> load fujitsu-fftw%fj@4.8.0</a:t>
            </a:r>
          </a:p>
          <a:p>
            <a:pPr marL="0" indent="0">
              <a:buNone/>
            </a:pPr>
            <a:r>
              <a:rPr lang="en-US" altLang="ja-JP" sz="1100" b="0" dirty="0">
                <a:solidFill>
                  <a:srgbClr val="0432FF"/>
                </a:solidFill>
              </a:rPr>
              <a:t>FFTW_INCLUDE_PATH=`echo "${C_INCLUDE_PATH}"| cut -f1 -d':'`</a:t>
            </a:r>
          </a:p>
          <a:p>
            <a:pPr marL="0" indent="0">
              <a:buNone/>
            </a:pPr>
            <a:r>
              <a:rPr lang="en-US" altLang="ja-JP" sz="1100" b="0" dirty="0">
                <a:solidFill>
                  <a:srgbClr val="0432FF"/>
                </a:solidFill>
              </a:rPr>
              <a:t>FFTW_DIR=`</a:t>
            </a:r>
            <a:r>
              <a:rPr lang="en-US" altLang="ja-JP" sz="1100" b="0" dirty="0" err="1">
                <a:solidFill>
                  <a:srgbClr val="0432FF"/>
                </a:solidFill>
              </a:rPr>
              <a:t>dirname</a:t>
            </a:r>
            <a:r>
              <a:rPr lang="en-US" altLang="ja-JP" sz="1100" b="0" dirty="0">
                <a:solidFill>
                  <a:srgbClr val="0432FF"/>
                </a:solidFill>
              </a:rPr>
              <a:t> "${FFTW_INCLUDE_PATH}"`</a:t>
            </a:r>
          </a:p>
          <a:p>
            <a:pPr marL="0" indent="0">
              <a:buNone/>
            </a:pPr>
            <a:r>
              <a:rPr lang="en-US" altLang="ja-JP" sz="1100" b="0" dirty="0"/>
              <a:t>SRC=${HOME}/</a:t>
            </a:r>
            <a:r>
              <a:rPr lang="en-US" altLang="ja-JP" sz="1100" b="0" dirty="0" err="1"/>
              <a:t>fftw</a:t>
            </a:r>
            <a:r>
              <a:rPr lang="en-US" altLang="ja-JP" sz="1100" b="0" dirty="0"/>
              <a:t>/src_fftw3</a:t>
            </a:r>
          </a:p>
          <a:p>
            <a:pPr marL="0" indent="0">
              <a:buNone/>
            </a:pPr>
            <a:r>
              <a:rPr lang="en-US" altLang="ja-JP" sz="1100" b="0" dirty="0">
                <a:solidFill>
                  <a:schemeClr val="tx1"/>
                </a:solidFill>
              </a:rPr>
              <a:t>CFLAGS="-</a:t>
            </a:r>
            <a:r>
              <a:rPr lang="en-US" altLang="ja-JP" sz="1100" b="0" dirty="0" err="1">
                <a:solidFill>
                  <a:schemeClr val="tx1"/>
                </a:solidFill>
              </a:rPr>
              <a:t>Kfast</a:t>
            </a:r>
            <a:r>
              <a:rPr lang="en-US" altLang="ja-JP" sz="1100" b="0" dirty="0">
                <a:solidFill>
                  <a:schemeClr val="tx1"/>
                </a:solidFill>
              </a:rPr>
              <a:t> </a:t>
            </a:r>
            <a:r>
              <a:rPr lang="en-US" altLang="ja-JP" sz="1100" b="0" dirty="0">
                <a:solidFill>
                  <a:srgbClr val="0432FF"/>
                </a:solidFill>
              </a:rPr>
              <a:t>-</a:t>
            </a:r>
            <a:r>
              <a:rPr lang="en-US" altLang="ja-JP" sz="1100" b="0" dirty="0">
                <a:solidFill>
                  <a:srgbClr val="008000"/>
                </a:solidFill>
              </a:rPr>
              <a:t>I${FFTW_DIR}/include </a:t>
            </a:r>
            <a:r>
              <a:rPr lang="en-US" altLang="ja-JP" sz="1100" b="0" dirty="0">
                <a:solidFill>
                  <a:schemeClr val="tx1"/>
                </a:solidFill>
              </a:rPr>
              <a:t>”</a:t>
            </a:r>
          </a:p>
          <a:p>
            <a:pPr marL="0" indent="0">
              <a:buNone/>
            </a:pPr>
            <a:r>
              <a:rPr lang="en-US" altLang="ja-JP" sz="1100" b="0" dirty="0">
                <a:solidFill>
                  <a:schemeClr val="tx1"/>
                </a:solidFill>
              </a:rPr>
              <a:t>CXXFLAGS="-</a:t>
            </a:r>
            <a:r>
              <a:rPr lang="en-US" altLang="ja-JP" sz="1100" b="0" dirty="0" err="1">
                <a:solidFill>
                  <a:schemeClr val="tx1"/>
                </a:solidFill>
              </a:rPr>
              <a:t>Kfast</a:t>
            </a:r>
            <a:r>
              <a:rPr lang="en-US" altLang="ja-JP" sz="1100" b="0" dirty="0">
                <a:solidFill>
                  <a:schemeClr val="tx1"/>
                </a:solidFill>
              </a:rPr>
              <a:t> </a:t>
            </a:r>
            <a:r>
              <a:rPr lang="en-US" altLang="ja-JP" sz="1100" b="0" dirty="0">
                <a:solidFill>
                  <a:srgbClr val="008000"/>
                </a:solidFill>
              </a:rPr>
              <a:t>-I${FFTW_DIR}/include </a:t>
            </a:r>
            <a:r>
              <a:rPr lang="en-US" altLang="ja-JP" sz="1100" b="0" dirty="0">
                <a:solidFill>
                  <a:schemeClr val="tx1"/>
                </a:solidFill>
              </a:rPr>
              <a:t>"</a:t>
            </a:r>
          </a:p>
          <a:p>
            <a:pPr marL="0" indent="0">
              <a:buNone/>
            </a:pPr>
            <a:r>
              <a:rPr lang="en-US" altLang="ja-JP" sz="1100" b="0" dirty="0">
                <a:solidFill>
                  <a:schemeClr val="tx1"/>
                </a:solidFill>
              </a:rPr>
              <a:t>FFLAGS="-</a:t>
            </a:r>
            <a:r>
              <a:rPr lang="en-US" altLang="ja-JP" sz="1100" b="0" dirty="0" err="1">
                <a:solidFill>
                  <a:schemeClr val="tx1"/>
                </a:solidFill>
              </a:rPr>
              <a:t>Kfast</a:t>
            </a:r>
            <a:r>
              <a:rPr lang="en-US" altLang="ja-JP" sz="1100" b="0" dirty="0">
                <a:solidFill>
                  <a:schemeClr val="tx1"/>
                </a:solidFill>
              </a:rPr>
              <a:t> </a:t>
            </a:r>
            <a:r>
              <a:rPr lang="en-US" altLang="ja-JP" sz="1100" b="0" dirty="0">
                <a:solidFill>
                  <a:srgbClr val="008000"/>
                </a:solidFill>
              </a:rPr>
              <a:t>-I${FFTW_DIR}/include </a:t>
            </a:r>
            <a:r>
              <a:rPr lang="en-US" altLang="ja-JP" sz="1100" b="0" dirty="0">
                <a:solidFill>
                  <a:schemeClr val="tx1"/>
                </a:solidFill>
              </a:rPr>
              <a:t>-</a:t>
            </a:r>
            <a:r>
              <a:rPr lang="en-US" altLang="ja-JP" sz="1100" b="0" dirty="0" err="1">
                <a:solidFill>
                  <a:schemeClr val="tx1"/>
                </a:solidFill>
              </a:rPr>
              <a:t>Nlst</a:t>
            </a:r>
            <a:r>
              <a:rPr lang="en-US" altLang="ja-JP" sz="1100" b="0" dirty="0">
                <a:solidFill>
                  <a:schemeClr val="tx1"/>
                </a:solidFill>
              </a:rPr>
              <a:t>=t "</a:t>
            </a:r>
          </a:p>
          <a:p>
            <a:pPr marL="0" indent="0">
              <a:buNone/>
            </a:pPr>
            <a:r>
              <a:rPr lang="en-US" altLang="ja-JP" sz="1100" b="0" dirty="0">
                <a:solidFill>
                  <a:schemeClr val="tx1"/>
                </a:solidFill>
              </a:rPr>
              <a:t>LDFLAGS="</a:t>
            </a:r>
            <a:r>
              <a:rPr lang="en-US" altLang="ja-JP" sz="1100" b="0" dirty="0">
                <a:solidFill>
                  <a:srgbClr val="008000"/>
                </a:solidFill>
              </a:rPr>
              <a:t>-L${FFTW_DIR}/lib -lfftw3 </a:t>
            </a:r>
            <a:r>
              <a:rPr lang="en-US" altLang="ja-JP" sz="1100" b="0" dirty="0">
                <a:solidFill>
                  <a:schemeClr val="tx1"/>
                </a:solidFill>
              </a:rPr>
              <a:t>” </a:t>
            </a:r>
            <a:r>
              <a:rPr lang="en-US" altLang="ja-JP" sz="1100" b="0" dirty="0"/>
              <a:t>	# LDFLAGS+="--</a:t>
            </a:r>
            <a:r>
              <a:rPr lang="en-US" altLang="ja-JP" sz="1100" b="0" dirty="0" err="1"/>
              <a:t>linkfortran</a:t>
            </a:r>
            <a:r>
              <a:rPr lang="en-US" altLang="ja-JP" sz="1100" b="0" dirty="0"/>
              <a:t> ”	# if linking with C++ driver</a:t>
            </a:r>
          </a:p>
          <a:p>
            <a:pPr marL="0" indent="0">
              <a:buNone/>
            </a:pPr>
            <a:r>
              <a:rPr lang="en-US" altLang="ja-JP" sz="1100" b="0" dirty="0"/>
              <a:t># </a:t>
            </a:r>
            <a:r>
              <a:rPr lang="en-US" altLang="ja-JP" sz="1100" b="0" dirty="0" err="1"/>
              <a:t>mpi</a:t>
            </a:r>
            <a:r>
              <a:rPr lang="en-US" altLang="ja-JP" sz="1100" b="0" dirty="0"/>
              <a:t>*** linkers are used below because FFTW wants </a:t>
            </a:r>
            <a:r>
              <a:rPr lang="en-US" altLang="ja-JP" sz="1100" b="0" dirty="0" err="1"/>
              <a:t>libmpi</a:t>
            </a:r>
            <a:r>
              <a:rPr lang="en-US" altLang="ja-JP" sz="1100" b="0" dirty="0"/>
              <a:t>.*</a:t>
            </a:r>
          </a:p>
          <a:p>
            <a:pPr marL="0" indent="0">
              <a:buNone/>
            </a:pPr>
            <a:r>
              <a:rPr lang="en-US" altLang="ja-JP" sz="1100" b="0" dirty="0" err="1"/>
              <a:t>cp</a:t>
            </a:r>
            <a:r>
              <a:rPr lang="en-US" altLang="ja-JP" sz="1100" b="0" dirty="0"/>
              <a:t> $SRC/main_fftw3_complex_1d.serial.F main.F90;  </a:t>
            </a:r>
            <a:r>
              <a:rPr lang="en-US" altLang="ja-JP" sz="1100" b="0" dirty="0" err="1"/>
              <a:t>mpifrt</a:t>
            </a:r>
            <a:r>
              <a:rPr lang="en-US" altLang="ja-JP" sz="1100" b="0" dirty="0"/>
              <a:t>  -o </a:t>
            </a:r>
            <a:r>
              <a:rPr lang="en-US" altLang="ja-JP" sz="1100" b="0" dirty="0" err="1"/>
              <a:t>fftw.ex</a:t>
            </a:r>
            <a:r>
              <a:rPr lang="en-US" altLang="ja-JP" sz="1100" b="0" dirty="0"/>
              <a:t> $FFLAGS  main.F90  $LDFLAGS	# if Fortran</a:t>
            </a:r>
          </a:p>
          <a:p>
            <a:pPr marL="0" indent="0">
              <a:buNone/>
            </a:pPr>
            <a:r>
              <a:rPr lang="en-US" altLang="ja-JP" sz="1100" b="0" dirty="0" err="1"/>
              <a:t>cp</a:t>
            </a:r>
            <a:r>
              <a:rPr lang="en-US" altLang="ja-JP" sz="1100" b="0" dirty="0"/>
              <a:t> $SRC/fftw3_complex_1D.serial.c </a:t>
            </a:r>
            <a:r>
              <a:rPr lang="en-US" altLang="ja-JP" sz="1100" b="0" dirty="0" err="1"/>
              <a:t>main.c</a:t>
            </a:r>
            <a:r>
              <a:rPr lang="en-US" altLang="ja-JP" sz="1100" b="0" dirty="0"/>
              <a:t> ;  </a:t>
            </a:r>
            <a:r>
              <a:rPr lang="en-US" altLang="ja-JP" sz="1100" b="0" dirty="0" err="1"/>
              <a:t>mpifcc</a:t>
            </a:r>
            <a:r>
              <a:rPr lang="en-US" altLang="ja-JP" sz="1100" b="0" dirty="0"/>
              <a:t>  -o </a:t>
            </a:r>
            <a:r>
              <a:rPr lang="en-US" altLang="ja-JP" sz="1100" b="0" dirty="0" err="1"/>
              <a:t>fftw.ex</a:t>
            </a:r>
            <a:r>
              <a:rPr lang="en-US" altLang="ja-JP" sz="1100" b="0" dirty="0"/>
              <a:t> $CFLAGS  </a:t>
            </a:r>
            <a:r>
              <a:rPr lang="en-US" altLang="ja-JP" sz="1100" b="0" dirty="0" err="1"/>
              <a:t>main.c</a:t>
            </a:r>
            <a:r>
              <a:rPr lang="en-US" altLang="ja-JP" sz="1100" b="0" dirty="0"/>
              <a:t>  $LDFLAGS		# if C</a:t>
            </a:r>
          </a:p>
          <a:p>
            <a:pPr marL="0" indent="0">
              <a:buNone/>
            </a:pPr>
            <a:r>
              <a:rPr lang="en-US" altLang="ja-JP" sz="1100" b="0" dirty="0" err="1"/>
              <a:t>cp</a:t>
            </a:r>
            <a:r>
              <a:rPr lang="en-US" altLang="ja-JP" sz="1100" b="0" dirty="0"/>
              <a:t> $SRC/fftw3_complex_1D.serial.cpp </a:t>
            </a:r>
            <a:r>
              <a:rPr lang="en-US" altLang="ja-JP" sz="1100" b="0" dirty="0" err="1"/>
              <a:t>main.cpp</a:t>
            </a:r>
            <a:r>
              <a:rPr lang="en-US" altLang="ja-JP" sz="1100" b="0" dirty="0"/>
              <a:t> ; </a:t>
            </a:r>
            <a:r>
              <a:rPr lang="en-US" altLang="ja-JP" sz="1100" b="0" dirty="0" err="1"/>
              <a:t>mpiFCC</a:t>
            </a:r>
            <a:r>
              <a:rPr lang="en-US" altLang="ja-JP" sz="1100" b="0" dirty="0"/>
              <a:t>  -o </a:t>
            </a:r>
            <a:r>
              <a:rPr lang="en-US" altLang="ja-JP" sz="1100" b="0" dirty="0" err="1"/>
              <a:t>fftw.ex</a:t>
            </a:r>
            <a:r>
              <a:rPr lang="en-US" altLang="ja-JP" sz="1100" b="0" dirty="0"/>
              <a:t> $CXXFLAGS  </a:t>
            </a:r>
            <a:r>
              <a:rPr lang="en-US" altLang="ja-JP" sz="1100" b="0" dirty="0" err="1"/>
              <a:t>main.cpp</a:t>
            </a:r>
            <a:r>
              <a:rPr lang="en-US" altLang="ja-JP" sz="1100" b="0" dirty="0"/>
              <a:t>  $LDFLAGS	# if C++</a:t>
            </a:r>
          </a:p>
          <a:p>
            <a:pPr marL="0" indent="0">
              <a:buNone/>
            </a:pPr>
            <a:r>
              <a:rPr lang="en-US" altLang="ja-JP" sz="1100" b="0" dirty="0"/>
              <a:t>./</a:t>
            </a:r>
            <a:r>
              <a:rPr lang="en-US" altLang="ja-JP" sz="1100" b="0" dirty="0" err="1"/>
              <a:t>fftw.ex</a:t>
            </a:r>
            <a:endParaRPr lang="en-US" altLang="ja-JP" sz="1100" b="0" dirty="0"/>
          </a:p>
          <a:p>
            <a:pPr marL="0" indent="0">
              <a:buNone/>
            </a:pPr>
            <a:endParaRPr lang="en-US" altLang="ja-JP" sz="1100" b="0" dirty="0"/>
          </a:p>
          <a:p>
            <a:pPr marL="0" indent="0">
              <a:buNone/>
            </a:pPr>
            <a:r>
              <a:rPr lang="en-US" altLang="ja-JP" sz="1100" b="0" dirty="0"/>
              <a:t>login$ </a:t>
            </a:r>
            <a:r>
              <a:rPr lang="en-US" altLang="ja-JP" sz="1100" b="0" dirty="0" err="1"/>
              <a:t>pjsub</a:t>
            </a:r>
            <a:r>
              <a:rPr lang="en-US" altLang="ja-JP" sz="1100" b="0" dirty="0"/>
              <a:t> </a:t>
            </a:r>
            <a:r>
              <a:rPr lang="en-US" altLang="ja-JP" sz="1100" b="0" dirty="0" err="1"/>
              <a:t>myjob.sh</a:t>
            </a:r>
            <a:endParaRPr lang="en-US" altLang="ja-JP" sz="1100" b="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5A34914-F867-5148-BA90-C87B8A937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compile, link and execute using </a:t>
            </a:r>
            <a:r>
              <a:rPr kumimoji="1" lang="en-US" altLang="ja-JP" dirty="0" err="1"/>
              <a:t>spack</a:t>
            </a:r>
            <a:r>
              <a:rPr kumimoji="1" lang="en-US" altLang="ja-JP" dirty="0"/>
              <a:t> FFTW - serial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934735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8D4C91B-F5B3-EC48-9669-F30C75FB8F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13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9D22434-13C6-0140-A83D-76537D13B6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62760"/>
            <a:ext cx="8263979" cy="4353378"/>
          </a:xfrm>
        </p:spPr>
        <p:txBody>
          <a:bodyPr numCol="1"/>
          <a:lstStyle/>
          <a:p>
            <a:pPr marL="0" indent="0">
              <a:buNone/>
            </a:pPr>
            <a:r>
              <a:rPr lang="en-US" altLang="ja-JP" sz="1100" b="0" dirty="0"/>
              <a:t>login$ cat </a:t>
            </a:r>
            <a:r>
              <a:rPr lang="en-US" altLang="ja-JP" sz="1100" b="0" dirty="0" err="1"/>
              <a:t>myjob.sh</a:t>
            </a:r>
            <a:endParaRPr lang="en-US" altLang="ja-JP" sz="1100" b="0" dirty="0"/>
          </a:p>
          <a:p>
            <a:pPr marL="0" indent="0">
              <a:buNone/>
            </a:pPr>
            <a:r>
              <a:rPr lang="en-US" altLang="ja-JP" sz="1100" b="0" dirty="0"/>
              <a:t>#PJM directive lines are omitted for saving space</a:t>
            </a:r>
          </a:p>
          <a:p>
            <a:pPr marL="0" indent="0">
              <a:buNone/>
            </a:pPr>
            <a:r>
              <a:rPr lang="en-US" altLang="ja-JP" sz="1100" b="0" dirty="0">
                <a:solidFill>
                  <a:srgbClr val="0432FF"/>
                </a:solidFill>
              </a:rPr>
              <a:t>FFTW_DIR=${HOME}/</a:t>
            </a:r>
            <a:r>
              <a:rPr lang="en-US" altLang="ja-JP" sz="1100" b="0" dirty="0" err="1">
                <a:solidFill>
                  <a:srgbClr val="0432FF"/>
                </a:solidFill>
              </a:rPr>
              <a:t>fftw</a:t>
            </a:r>
            <a:r>
              <a:rPr lang="en-US" altLang="ja-JP" sz="1100" b="0" dirty="0">
                <a:solidFill>
                  <a:srgbClr val="0432FF"/>
                </a:solidFill>
              </a:rPr>
              <a:t>/</a:t>
            </a:r>
            <a:r>
              <a:rPr lang="en-US" altLang="ja-JP" sz="1100" b="0" dirty="0" err="1">
                <a:solidFill>
                  <a:srgbClr val="0432FF"/>
                </a:solidFill>
              </a:rPr>
              <a:t>my_version</a:t>
            </a:r>
            <a:r>
              <a:rPr lang="en-US" altLang="ja-JP" sz="1100" b="0" dirty="0">
                <a:solidFill>
                  <a:srgbClr val="0432FF"/>
                </a:solidFill>
              </a:rPr>
              <a:t>/local</a:t>
            </a:r>
          </a:p>
          <a:p>
            <a:pPr marL="0" indent="0">
              <a:buNone/>
            </a:pPr>
            <a:r>
              <a:rPr lang="en-US" altLang="ja-JP" sz="1100" b="0" dirty="0"/>
              <a:t>SRC=${HOME}/</a:t>
            </a:r>
            <a:r>
              <a:rPr lang="en-US" altLang="ja-JP" sz="1100" b="0" dirty="0" err="1"/>
              <a:t>fftw</a:t>
            </a:r>
            <a:r>
              <a:rPr lang="en-US" altLang="ja-JP" sz="1100" b="0" dirty="0"/>
              <a:t>/src_fftw3</a:t>
            </a:r>
          </a:p>
          <a:p>
            <a:pPr marL="0" indent="0">
              <a:buNone/>
            </a:pPr>
            <a:r>
              <a:rPr lang="en-US" altLang="ja-JP" sz="1100" b="0" dirty="0"/>
              <a:t>CFLAGS="-</a:t>
            </a:r>
            <a:r>
              <a:rPr lang="en-US" altLang="ja-JP" sz="1100" b="0" dirty="0" err="1"/>
              <a:t>Kfast</a:t>
            </a:r>
            <a:r>
              <a:rPr lang="en-US" altLang="ja-JP" sz="1100" b="0" dirty="0"/>
              <a:t> -I${FFTW_DIR}/include ”</a:t>
            </a:r>
          </a:p>
          <a:p>
            <a:pPr marL="0" indent="0">
              <a:buNone/>
            </a:pPr>
            <a:r>
              <a:rPr lang="en-US" altLang="ja-JP" sz="1100" b="0" dirty="0"/>
              <a:t>CXXFLAGS="-</a:t>
            </a:r>
            <a:r>
              <a:rPr lang="en-US" altLang="ja-JP" sz="1100" b="0" dirty="0" err="1"/>
              <a:t>Kfast</a:t>
            </a:r>
            <a:r>
              <a:rPr lang="en-US" altLang="ja-JP" sz="1100" b="0" dirty="0"/>
              <a:t> -I${FFTW_DIR}/include "</a:t>
            </a:r>
          </a:p>
          <a:p>
            <a:pPr marL="0" indent="0">
              <a:buNone/>
            </a:pPr>
            <a:r>
              <a:rPr lang="en-US" altLang="ja-JP" sz="1100" b="0" dirty="0"/>
              <a:t>FFLAGS="-</a:t>
            </a:r>
            <a:r>
              <a:rPr lang="en-US" altLang="ja-JP" sz="1100" b="0" dirty="0" err="1"/>
              <a:t>Kfast</a:t>
            </a:r>
            <a:r>
              <a:rPr lang="en-US" altLang="ja-JP" sz="1100" b="0" dirty="0"/>
              <a:t> -I${FFTW_DIR}/include -</a:t>
            </a:r>
            <a:r>
              <a:rPr lang="en-US" altLang="ja-JP" sz="1100" b="0" dirty="0" err="1"/>
              <a:t>Nlst</a:t>
            </a:r>
            <a:r>
              <a:rPr lang="en-US" altLang="ja-JP" sz="1100" b="0" dirty="0"/>
              <a:t>=t "</a:t>
            </a:r>
          </a:p>
          <a:p>
            <a:pPr marL="0" indent="0">
              <a:buNone/>
            </a:pPr>
            <a:r>
              <a:rPr lang="en-US" altLang="ja-JP" sz="1100" b="0" dirty="0"/>
              <a:t>LDFLAGS="-L${FFTW_DIR}/lib -lfftw3 ” 	# LDFLAGS+="--</a:t>
            </a:r>
            <a:r>
              <a:rPr lang="en-US" altLang="ja-JP" sz="1100" b="0" dirty="0" err="1"/>
              <a:t>linkfortran</a:t>
            </a:r>
            <a:r>
              <a:rPr lang="en-US" altLang="ja-JP" sz="1100" b="0" dirty="0"/>
              <a:t> ”	# if linking with C++ driver</a:t>
            </a:r>
          </a:p>
          <a:p>
            <a:pPr marL="0" indent="0">
              <a:buNone/>
            </a:pPr>
            <a:r>
              <a:rPr lang="en-US" altLang="ja-JP" sz="1100" b="0" dirty="0"/>
              <a:t># </a:t>
            </a:r>
            <a:r>
              <a:rPr lang="en-US" altLang="ja-JP" sz="1100" b="0" dirty="0" err="1"/>
              <a:t>mpi</a:t>
            </a:r>
            <a:r>
              <a:rPr lang="en-US" altLang="ja-JP" sz="1100" b="0" dirty="0"/>
              <a:t>*** linkers are used below because FFTW wants </a:t>
            </a:r>
            <a:r>
              <a:rPr lang="en-US" altLang="ja-JP" sz="1100" b="0" dirty="0" err="1"/>
              <a:t>libmpi</a:t>
            </a:r>
            <a:r>
              <a:rPr lang="en-US" altLang="ja-JP" sz="1100" b="0" dirty="0"/>
              <a:t>.*</a:t>
            </a:r>
          </a:p>
          <a:p>
            <a:pPr marL="0" indent="0">
              <a:buNone/>
            </a:pPr>
            <a:r>
              <a:rPr lang="en-US" altLang="ja-JP" sz="1100" b="0" dirty="0" err="1"/>
              <a:t>cp</a:t>
            </a:r>
            <a:r>
              <a:rPr lang="en-US" altLang="ja-JP" sz="1100" b="0" dirty="0"/>
              <a:t> $SRC/main_fftw3_complex_1d.serial.F main.F90;  </a:t>
            </a:r>
            <a:r>
              <a:rPr lang="en-US" altLang="ja-JP" sz="1100" b="0" dirty="0" err="1"/>
              <a:t>mpifrt</a:t>
            </a:r>
            <a:r>
              <a:rPr lang="en-US" altLang="ja-JP" sz="1100" b="0" dirty="0"/>
              <a:t>  -o </a:t>
            </a:r>
            <a:r>
              <a:rPr lang="en-US" altLang="ja-JP" sz="1100" b="0" dirty="0" err="1"/>
              <a:t>fftw.ex</a:t>
            </a:r>
            <a:r>
              <a:rPr lang="en-US" altLang="ja-JP" sz="1100" b="0" dirty="0"/>
              <a:t> $FFLAGS  main.F90  $LDFLAGS	# if Fortran</a:t>
            </a:r>
          </a:p>
          <a:p>
            <a:pPr marL="0" indent="0">
              <a:buNone/>
            </a:pPr>
            <a:r>
              <a:rPr lang="en-US" altLang="ja-JP" sz="1100" b="0" dirty="0" err="1"/>
              <a:t>cp</a:t>
            </a:r>
            <a:r>
              <a:rPr lang="en-US" altLang="ja-JP" sz="1100" b="0" dirty="0"/>
              <a:t> $SRC/fftw3_complex_1D.serial.c </a:t>
            </a:r>
            <a:r>
              <a:rPr lang="en-US" altLang="ja-JP" sz="1100" b="0" dirty="0" err="1"/>
              <a:t>main.c</a:t>
            </a:r>
            <a:r>
              <a:rPr lang="en-US" altLang="ja-JP" sz="1100" b="0" dirty="0"/>
              <a:t> ;  </a:t>
            </a:r>
            <a:r>
              <a:rPr lang="en-US" altLang="ja-JP" sz="1100" b="0" dirty="0" err="1"/>
              <a:t>mpifcc</a:t>
            </a:r>
            <a:r>
              <a:rPr lang="en-US" altLang="ja-JP" sz="1100" b="0" dirty="0"/>
              <a:t>  -o </a:t>
            </a:r>
            <a:r>
              <a:rPr lang="en-US" altLang="ja-JP" sz="1100" b="0" dirty="0" err="1"/>
              <a:t>fftw.ex</a:t>
            </a:r>
            <a:r>
              <a:rPr lang="en-US" altLang="ja-JP" sz="1100" b="0" dirty="0"/>
              <a:t> $CFLAGS  </a:t>
            </a:r>
            <a:r>
              <a:rPr lang="en-US" altLang="ja-JP" sz="1100" b="0" dirty="0" err="1"/>
              <a:t>main.c</a:t>
            </a:r>
            <a:r>
              <a:rPr lang="en-US" altLang="ja-JP" sz="1100" b="0" dirty="0"/>
              <a:t>  $LDFLAGS		# if C</a:t>
            </a:r>
          </a:p>
          <a:p>
            <a:pPr marL="0" indent="0">
              <a:buNone/>
            </a:pPr>
            <a:r>
              <a:rPr lang="en-US" altLang="ja-JP" sz="1100" b="0" dirty="0" err="1"/>
              <a:t>cp</a:t>
            </a:r>
            <a:r>
              <a:rPr lang="en-US" altLang="ja-JP" sz="1100" b="0" dirty="0"/>
              <a:t> $SRC/fftw3_complex_1D.serial.cpp </a:t>
            </a:r>
            <a:r>
              <a:rPr lang="en-US" altLang="ja-JP" sz="1100" b="0" dirty="0" err="1"/>
              <a:t>main.cpp</a:t>
            </a:r>
            <a:r>
              <a:rPr lang="en-US" altLang="ja-JP" sz="1100" b="0" dirty="0"/>
              <a:t> ; </a:t>
            </a:r>
            <a:r>
              <a:rPr lang="en-US" altLang="ja-JP" sz="1100" b="0" dirty="0" err="1"/>
              <a:t>mpiFCC</a:t>
            </a:r>
            <a:r>
              <a:rPr lang="en-US" altLang="ja-JP" sz="1100" b="0" dirty="0"/>
              <a:t>  -o </a:t>
            </a:r>
            <a:r>
              <a:rPr lang="en-US" altLang="ja-JP" sz="1100" b="0" dirty="0" err="1"/>
              <a:t>fftw.ex</a:t>
            </a:r>
            <a:r>
              <a:rPr lang="en-US" altLang="ja-JP" sz="1100" b="0" dirty="0"/>
              <a:t> $CXXFLAGS  </a:t>
            </a:r>
            <a:r>
              <a:rPr lang="en-US" altLang="ja-JP" sz="1100" b="0" dirty="0" err="1"/>
              <a:t>main.cpp</a:t>
            </a:r>
            <a:r>
              <a:rPr lang="en-US" altLang="ja-JP" sz="1100" b="0" dirty="0"/>
              <a:t>  $LDFLAGS	# if C++</a:t>
            </a:r>
          </a:p>
          <a:p>
            <a:pPr marL="0" indent="0">
              <a:buNone/>
            </a:pPr>
            <a:r>
              <a:rPr lang="en-US" altLang="ja-JP" sz="1100" b="0" dirty="0"/>
              <a:t>./</a:t>
            </a:r>
            <a:r>
              <a:rPr lang="en-US" altLang="ja-JP" sz="1100" b="0" dirty="0" err="1"/>
              <a:t>fftw.ex</a:t>
            </a:r>
            <a:endParaRPr lang="en-US" altLang="ja-JP" sz="1100" b="0" dirty="0"/>
          </a:p>
          <a:p>
            <a:pPr marL="0" indent="0">
              <a:buNone/>
            </a:pPr>
            <a:endParaRPr lang="en-US" altLang="ja-JP" sz="1100" b="0" dirty="0"/>
          </a:p>
          <a:p>
            <a:pPr marL="0" indent="0">
              <a:buNone/>
            </a:pPr>
            <a:r>
              <a:rPr lang="en-US" altLang="ja-JP" sz="1100" b="0" dirty="0"/>
              <a:t>login$ </a:t>
            </a:r>
            <a:r>
              <a:rPr lang="en-US" altLang="ja-JP" sz="1100" b="0" dirty="0" err="1"/>
              <a:t>pjsub</a:t>
            </a:r>
            <a:r>
              <a:rPr lang="en-US" altLang="ja-JP" sz="1100" b="0" dirty="0"/>
              <a:t> </a:t>
            </a:r>
            <a:r>
              <a:rPr lang="en-US" altLang="ja-JP" sz="1100" b="0" dirty="0" err="1"/>
              <a:t>myjob.sh</a:t>
            </a:r>
            <a:endParaRPr lang="en-US" altLang="ja-JP" sz="1100" b="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5A34914-F867-5148-BA90-C87B8A937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compile, link and execute using your own FFTW - serial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158321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8D4C91B-F5B3-EC48-9669-F30C75FB8F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14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9D22434-13C6-0140-A83D-76537D13B6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62760"/>
            <a:ext cx="8263979" cy="4353378"/>
          </a:xfrm>
        </p:spPr>
        <p:txBody>
          <a:bodyPr numCol="1"/>
          <a:lstStyle/>
          <a:p>
            <a:pPr marL="0" indent="0">
              <a:buNone/>
            </a:pPr>
            <a:endParaRPr lang="en-US" altLang="ja-JP" sz="1100" b="0" dirty="0"/>
          </a:p>
          <a:p>
            <a:r>
              <a:rPr lang="en-US" altLang="ja-JP" sz="1400" b="0" dirty="0"/>
              <a:t>Add options for multi thread context</a:t>
            </a:r>
          </a:p>
          <a:p>
            <a:pPr lvl="1"/>
            <a:r>
              <a:rPr lang="en-US" altLang="ja-JP" sz="1200" b="0" dirty="0"/>
              <a:t># if calling multi thread APIs</a:t>
            </a:r>
          </a:p>
          <a:p>
            <a:pPr lvl="1"/>
            <a:r>
              <a:rPr lang="en-US" altLang="ja-JP" sz="1200" b="0" dirty="0"/>
              <a:t>LDFLAGS+=”-</a:t>
            </a:r>
            <a:r>
              <a:rPr lang="en-US" altLang="ja-JP" sz="1200" b="0" dirty="0" err="1"/>
              <a:t>Kopenmp</a:t>
            </a:r>
            <a:r>
              <a:rPr lang="en-US" altLang="ja-JP" sz="1200" b="0" dirty="0"/>
              <a:t> -L${FFTW_DIR}/lib </a:t>
            </a:r>
            <a:r>
              <a:rPr lang="en-US" altLang="ja-JP" sz="1200" b="0" dirty="0">
                <a:solidFill>
                  <a:srgbClr val="0432FF"/>
                </a:solidFill>
              </a:rPr>
              <a:t>-lfftw3_omp </a:t>
            </a:r>
            <a:r>
              <a:rPr lang="en-US" altLang="ja-JP" sz="1200" b="0" dirty="0"/>
              <a:t>”</a:t>
            </a:r>
          </a:p>
          <a:p>
            <a:pPr lvl="1"/>
            <a:r>
              <a:rPr lang="en-US" altLang="ja-JP" sz="1100" dirty="0">
                <a:solidFill>
                  <a:schemeClr val="tx1"/>
                </a:solidFill>
              </a:rPr>
              <a:t>export LD_LIBRARY_PATH=${FFTW_DIR}/lib:${LD_LIBRARY_PATH}</a:t>
            </a:r>
          </a:p>
          <a:p>
            <a:pPr marL="0" indent="0">
              <a:buNone/>
            </a:pPr>
            <a:endParaRPr lang="en-US" altLang="ja-JP" sz="1100" b="0" dirty="0"/>
          </a:p>
          <a:p>
            <a:r>
              <a:rPr lang="en-US" altLang="ja-JP" sz="1400" b="0" dirty="0"/>
              <a:t>Add options for MPI context</a:t>
            </a:r>
            <a:endParaRPr lang="en-US" altLang="ja-JP" sz="1050" b="0" dirty="0"/>
          </a:p>
          <a:p>
            <a:pPr lvl="1"/>
            <a:r>
              <a:rPr lang="en-US" altLang="ja-JP" sz="1200" b="0" dirty="0"/>
              <a:t># if calling MPI APIs</a:t>
            </a:r>
          </a:p>
          <a:p>
            <a:pPr lvl="1"/>
            <a:r>
              <a:rPr lang="en-US" altLang="ja-JP" sz="1200" b="0" dirty="0"/>
              <a:t>LDFLAGS+="-L${FFTW_DIR}/lib </a:t>
            </a:r>
            <a:r>
              <a:rPr lang="en-US" altLang="ja-JP" sz="1200" b="0" dirty="0">
                <a:solidFill>
                  <a:srgbClr val="0432FF"/>
                </a:solidFill>
              </a:rPr>
              <a:t>-lfftw3_mpi -lfftw3 </a:t>
            </a:r>
            <a:r>
              <a:rPr lang="en-US" altLang="ja-JP" sz="1200" b="0" dirty="0"/>
              <a:t>"</a:t>
            </a:r>
          </a:p>
          <a:p>
            <a:pPr lvl="1"/>
            <a:r>
              <a:rPr lang="en-US" altLang="ja-JP" sz="1200" dirty="0">
                <a:solidFill>
                  <a:schemeClr val="tx1"/>
                </a:solidFill>
              </a:rPr>
              <a:t>export LD_LIBRARY_PATH=${FFTW_DIR}/lib:${LD_LIBRARY_PATH}</a:t>
            </a:r>
          </a:p>
          <a:p>
            <a:pPr marL="0" indent="0">
              <a:buNone/>
            </a:pPr>
            <a:endParaRPr lang="en-US" altLang="ja-JP" sz="1100" b="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5A34914-F867-5148-BA90-C87B8A937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149668"/>
            <a:ext cx="8263982" cy="396434"/>
          </a:xfrm>
        </p:spPr>
        <p:txBody>
          <a:bodyPr/>
          <a:lstStyle/>
          <a:p>
            <a:r>
              <a:rPr kumimoji="1" lang="en-US" altLang="ja-JP" dirty="0"/>
              <a:t>compile, link and execute using your own FFTW – multi thread and MPI distributed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219201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8D4C91B-F5B3-EC48-9669-F30C75FB8F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15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9D22434-13C6-0140-A83D-76537D13B6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62760"/>
            <a:ext cx="8263979" cy="4353378"/>
          </a:xfrm>
        </p:spPr>
        <p:txBody>
          <a:bodyPr numCol="1"/>
          <a:lstStyle/>
          <a:p>
            <a:pPr marL="0" indent="0">
              <a:buNone/>
            </a:pPr>
            <a:endParaRPr lang="en-US" altLang="ja-JP" sz="1100" b="0" dirty="0"/>
          </a:p>
          <a:p>
            <a:r>
              <a:rPr lang="en-US" altLang="ja-JP" sz="1400" b="0" dirty="0"/>
              <a:t>Options to link corresponding SSL FFT routines </a:t>
            </a:r>
            <a:r>
              <a:rPr lang="en-US" altLang="ja-JP" sz="1400" b="0" dirty="0">
                <a:solidFill>
                  <a:srgbClr val="FF40FF"/>
                </a:solidFill>
              </a:rPr>
              <a:t>in </a:t>
            </a:r>
            <a:r>
              <a:rPr lang="en-US" altLang="ja-JP" sz="1400" b="0" dirty="0" err="1">
                <a:solidFill>
                  <a:srgbClr val="FF40FF"/>
                </a:solidFill>
              </a:rPr>
              <a:t>fortran</a:t>
            </a:r>
            <a:r>
              <a:rPr lang="en-US" altLang="ja-JP" sz="1400" b="0" dirty="0">
                <a:solidFill>
                  <a:srgbClr val="FF40FF"/>
                </a:solidFill>
              </a:rPr>
              <a:t> case</a:t>
            </a:r>
          </a:p>
          <a:p>
            <a:pPr lvl="1"/>
            <a:r>
              <a:rPr lang="en-US" altLang="ja-JP" sz="1400" b="0" dirty="0"/>
              <a:t>Serial context</a:t>
            </a:r>
          </a:p>
          <a:p>
            <a:pPr lvl="2"/>
            <a:r>
              <a:rPr lang="en-US" altLang="ja-JP" sz="1200" dirty="0"/>
              <a:t>LDFLAGS+=”</a:t>
            </a:r>
            <a:r>
              <a:rPr lang="en-US" altLang="ja-JP" sz="1200" dirty="0">
                <a:solidFill>
                  <a:srgbClr val="0432FF"/>
                </a:solidFill>
              </a:rPr>
              <a:t>-SSL2 –</a:t>
            </a:r>
            <a:r>
              <a:rPr lang="en-US" altLang="ja-JP" sz="1200" dirty="0" err="1">
                <a:solidFill>
                  <a:srgbClr val="0432FF"/>
                </a:solidFill>
              </a:rPr>
              <a:t>linkstl</a:t>
            </a:r>
            <a:r>
              <a:rPr lang="en-US" altLang="ja-JP" sz="1200" dirty="0">
                <a:solidFill>
                  <a:srgbClr val="0432FF"/>
                </a:solidFill>
              </a:rPr>
              <a:t>=</a:t>
            </a:r>
            <a:r>
              <a:rPr lang="en-US" altLang="ja-JP" sz="1200" dirty="0" err="1">
                <a:solidFill>
                  <a:srgbClr val="0432FF"/>
                </a:solidFill>
              </a:rPr>
              <a:t>libfjc</a:t>
            </a:r>
            <a:r>
              <a:rPr lang="en-US" altLang="ja-JP" sz="1200" dirty="0">
                <a:solidFill>
                  <a:srgbClr val="0432FF"/>
                </a:solidFill>
              </a:rPr>
              <a:t>++ </a:t>
            </a:r>
            <a:r>
              <a:rPr lang="en-US" altLang="ja-JP" sz="1200" dirty="0"/>
              <a:t>”</a:t>
            </a:r>
          </a:p>
          <a:p>
            <a:pPr lvl="2"/>
            <a:endParaRPr lang="en-US" altLang="ja-JP" sz="1400" dirty="0"/>
          </a:p>
          <a:p>
            <a:pPr lvl="1"/>
            <a:r>
              <a:rPr lang="en-US" altLang="ja-JP" sz="1400" b="0" dirty="0"/>
              <a:t>Multi thread context</a:t>
            </a:r>
          </a:p>
          <a:p>
            <a:pPr lvl="2"/>
            <a:r>
              <a:rPr lang="en-US" altLang="ja-JP" sz="1200" dirty="0"/>
              <a:t>LDFLAGS+=”</a:t>
            </a:r>
            <a:r>
              <a:rPr lang="en-US" altLang="ja-JP" sz="1200" dirty="0">
                <a:solidFill>
                  <a:srgbClr val="0432FF"/>
                </a:solidFill>
              </a:rPr>
              <a:t>-SSL2BLAMP --</a:t>
            </a:r>
            <a:r>
              <a:rPr lang="en-US" altLang="ja-JP" sz="1200" dirty="0" err="1">
                <a:solidFill>
                  <a:srgbClr val="0432FF"/>
                </a:solidFill>
              </a:rPr>
              <a:t>linkstl</a:t>
            </a:r>
            <a:r>
              <a:rPr lang="en-US" altLang="ja-JP" sz="1200" dirty="0">
                <a:solidFill>
                  <a:srgbClr val="0432FF"/>
                </a:solidFill>
              </a:rPr>
              <a:t>=</a:t>
            </a:r>
            <a:r>
              <a:rPr lang="en-US" altLang="ja-JP" sz="1200" dirty="0" err="1">
                <a:solidFill>
                  <a:srgbClr val="0432FF"/>
                </a:solidFill>
              </a:rPr>
              <a:t>libfjc</a:t>
            </a:r>
            <a:r>
              <a:rPr lang="en-US" altLang="ja-JP" sz="1200" dirty="0">
                <a:solidFill>
                  <a:srgbClr val="0432FF"/>
                </a:solidFill>
              </a:rPr>
              <a:t>++ -</a:t>
            </a:r>
            <a:r>
              <a:rPr lang="en-US" altLang="ja-JP" sz="1200" dirty="0" err="1">
                <a:solidFill>
                  <a:srgbClr val="0432FF"/>
                </a:solidFill>
              </a:rPr>
              <a:t>Kopenmp</a:t>
            </a:r>
            <a:r>
              <a:rPr lang="en-US" altLang="ja-JP" sz="1200" dirty="0"/>
              <a:t>”</a:t>
            </a:r>
          </a:p>
          <a:p>
            <a:pPr lvl="2"/>
            <a:endParaRPr lang="en-US" altLang="ja-JP" sz="1200" b="0" dirty="0"/>
          </a:p>
          <a:p>
            <a:pPr lvl="1"/>
            <a:r>
              <a:rPr lang="en-US" altLang="ja-JP" sz="1400" b="0" dirty="0"/>
              <a:t>MPI context</a:t>
            </a:r>
            <a:endParaRPr lang="en-US" altLang="ja-JP" sz="1050" b="0" dirty="0"/>
          </a:p>
          <a:p>
            <a:pPr lvl="2"/>
            <a:r>
              <a:rPr lang="en-US" altLang="ja-JP" sz="1200" dirty="0"/>
              <a:t>LDFLAGS+=”</a:t>
            </a:r>
            <a:r>
              <a:rPr lang="en-US" altLang="ja-JP" sz="1200" dirty="0">
                <a:solidFill>
                  <a:srgbClr val="0432FF"/>
                </a:solidFill>
              </a:rPr>
              <a:t>-SSL2MPI  --</a:t>
            </a:r>
            <a:r>
              <a:rPr lang="en-US" altLang="ja-JP" sz="1200" dirty="0" err="1">
                <a:solidFill>
                  <a:srgbClr val="0432FF"/>
                </a:solidFill>
              </a:rPr>
              <a:t>linkstl</a:t>
            </a:r>
            <a:r>
              <a:rPr lang="en-US" altLang="ja-JP" sz="1200" dirty="0">
                <a:solidFill>
                  <a:srgbClr val="0432FF"/>
                </a:solidFill>
              </a:rPr>
              <a:t>=</a:t>
            </a:r>
            <a:r>
              <a:rPr lang="en-US" altLang="ja-JP" sz="1200" dirty="0" err="1">
                <a:solidFill>
                  <a:srgbClr val="0432FF"/>
                </a:solidFill>
              </a:rPr>
              <a:t>libfjc</a:t>
            </a:r>
            <a:r>
              <a:rPr lang="en-US" altLang="ja-JP" sz="1200" dirty="0">
                <a:solidFill>
                  <a:srgbClr val="0432FF"/>
                </a:solidFill>
              </a:rPr>
              <a:t>++ </a:t>
            </a:r>
            <a:r>
              <a:rPr lang="en-US" altLang="ja-JP" sz="1200" dirty="0"/>
              <a:t>”</a:t>
            </a:r>
          </a:p>
          <a:p>
            <a:pPr marL="0" indent="0">
              <a:buNone/>
            </a:pPr>
            <a:endParaRPr lang="en-US" altLang="ja-JP" sz="1100" b="0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5A34914-F867-5148-BA90-C87B8A937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149668"/>
            <a:ext cx="8263982" cy="396434"/>
          </a:xfrm>
        </p:spPr>
        <p:txBody>
          <a:bodyPr/>
          <a:lstStyle/>
          <a:p>
            <a:r>
              <a:rPr kumimoji="1" lang="en-US" altLang="ja-JP" dirty="0"/>
              <a:t>compile, link and execute using SSL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11048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285E8B-8A39-8C44-8BAF-7F55AD71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16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597F51-E5DB-9144-8B31-05C9EB3615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353855" cy="4198936"/>
          </a:xfrm>
        </p:spPr>
        <p:txBody>
          <a:bodyPr/>
          <a:lstStyle/>
          <a:p>
            <a:r>
              <a:rPr lang="en-US" altLang="ja-JP" dirty="0"/>
              <a:t>double precision complex-complex 1D serial FFT</a:t>
            </a:r>
          </a:p>
          <a:p>
            <a:pPr lvl="1"/>
            <a:r>
              <a:rPr lang="en-US" altLang="ja-JP" dirty="0"/>
              <a:t>Computed using a single serial-</a:t>
            </a:r>
            <a:r>
              <a:rPr lang="en-US" altLang="ja-JP" dirty="0" err="1"/>
              <a:t>thead</a:t>
            </a:r>
            <a:r>
              <a:rPr lang="en-US" altLang="ja-JP" dirty="0"/>
              <a:t> process</a:t>
            </a:r>
          </a:p>
          <a:p>
            <a:pPr lvl="2"/>
            <a:r>
              <a:rPr lang="en-US" altLang="ja-JP" dirty="0"/>
              <a:t>The actual source programs are shown in the attachment.</a:t>
            </a:r>
          </a:p>
          <a:p>
            <a:pPr lvl="1"/>
            <a:r>
              <a:rPr lang="en-US" altLang="ja-JP" dirty="0"/>
              <a:t>Only one core on a CPU is used</a:t>
            </a:r>
          </a:p>
          <a:p>
            <a:pPr lvl="1"/>
            <a:r>
              <a:rPr kumimoji="1" lang="en-US" altLang="ja-JP" dirty="0"/>
              <a:t>Assumption in counting the number of F.P. operations per FFT size N</a:t>
            </a:r>
          </a:p>
          <a:p>
            <a:pPr lvl="2"/>
            <a:r>
              <a:rPr kumimoji="1" lang="en-US" altLang="ja-JP" dirty="0" err="1"/>
              <a:t>Nfp</a:t>
            </a:r>
            <a:r>
              <a:rPr kumimoji="1" lang="en-US" altLang="ja-JP" dirty="0"/>
              <a:t> = 5Nlog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N</a:t>
            </a:r>
          </a:p>
          <a:p>
            <a:pPr lvl="1"/>
            <a:r>
              <a:rPr lang="en-US" altLang="ja-JP" dirty="0"/>
              <a:t>Routines that can handle various radix numbers are tested</a:t>
            </a:r>
          </a:p>
          <a:p>
            <a:pPr lvl="2"/>
            <a:r>
              <a:rPr lang="en-US" altLang="ja-JP" dirty="0"/>
              <a:t>FFTW: </a:t>
            </a:r>
            <a:r>
              <a:rPr lang="en-US" altLang="ja-JP" dirty="0" err="1"/>
              <a:t>fftw_execute</a:t>
            </a:r>
            <a:r>
              <a:rPr lang="en-US" altLang="ja-JP" dirty="0"/>
              <a:t>()</a:t>
            </a:r>
          </a:p>
          <a:p>
            <a:pPr lvl="2"/>
            <a:r>
              <a:rPr lang="en-US" altLang="ja-JP" dirty="0"/>
              <a:t>SSLII: </a:t>
            </a:r>
            <a:r>
              <a:rPr lang="en-US" altLang="ja-JP" dirty="0">
                <a:solidFill>
                  <a:schemeClr val="tx1"/>
                </a:solidFill>
              </a:rPr>
              <a:t>vmcf1</a:t>
            </a:r>
            <a:r>
              <a:rPr lang="en-US" altLang="ja-JP" dirty="0"/>
              <a:t>()   </a:t>
            </a:r>
            <a:r>
              <a:rPr lang="en-US" altLang="ja-JP" sz="1200" dirty="0">
                <a:solidFill>
                  <a:srgbClr val="FF40FF"/>
                </a:solidFill>
              </a:rPr>
              <a:t>&lt;= corrected!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lvl="1"/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F2FB997-CBB2-9D48-A0BF-42A3C71B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Performance stats – serial 1D benchmark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822451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6479C2F-1AAB-6141-9036-9035B2873E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17</a:t>
            </a:fld>
            <a:endParaRPr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7970158-1A67-4C48-8D72-0DC2F91D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639" y="2054222"/>
            <a:ext cx="5902501" cy="2183670"/>
          </a:xfrm>
        </p:spPr>
        <p:txBody>
          <a:bodyPr/>
          <a:lstStyle/>
          <a:p>
            <a:pPr algn="ctr"/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en-US" altLang="ja-JP" dirty="0"/>
              <a:t>performing serial FFT</a:t>
            </a:r>
          </a:p>
        </p:txBody>
      </p:sp>
    </p:spTree>
    <p:extLst>
      <p:ext uri="{BB962C8B-B14F-4D97-AF65-F5344CB8AC3E}">
        <p14:creationId xmlns:p14="http://schemas.microsoft.com/office/powerpoint/2010/main" val="28572149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285E8B-8A39-8C44-8BAF-7F55AD71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18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597F51-E5DB-9144-8B31-05C9EB3615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353855" cy="4198936"/>
          </a:xfrm>
        </p:spPr>
        <p:txBody>
          <a:bodyPr/>
          <a:lstStyle/>
          <a:p>
            <a:r>
              <a:rPr lang="en-US" altLang="ja-JP" dirty="0"/>
              <a:t>double precision complex 1D serial FFT – </a:t>
            </a:r>
            <a:r>
              <a:rPr lang="en-US" altLang="ja-JP" dirty="0">
                <a:solidFill>
                  <a:srgbClr val="FF40FF"/>
                </a:solidFill>
              </a:rPr>
              <a:t>plan and transformation </a:t>
            </a:r>
            <a:r>
              <a:rPr lang="en-US" altLang="ja-JP" dirty="0"/>
              <a:t>time</a:t>
            </a:r>
          </a:p>
          <a:p>
            <a:pPr lvl="1"/>
            <a:r>
              <a:rPr lang="en-US" altLang="ja-JP" dirty="0"/>
              <a:t>The planning (setup) time varies a lot depending on the plan</a:t>
            </a:r>
          </a:p>
          <a:p>
            <a:pPr marL="607219" lvl="3" indent="0">
              <a:buNone/>
            </a:pPr>
            <a:r>
              <a:rPr lang="en-US" altLang="ja-JP" dirty="0"/>
              <a:t>FFTW_ESTIMATE &lt;FFTW_MEASURE &lt;FFTW_PATIENT &lt;FFTW_EXHAUSTIVE</a:t>
            </a:r>
          </a:p>
          <a:p>
            <a:pPr lvl="1"/>
            <a:r>
              <a:rPr lang="en-US" altLang="ja-JP" dirty="0"/>
              <a:t>The transformation time is somewhat affected by the choice of plan</a:t>
            </a:r>
          </a:p>
          <a:p>
            <a:pPr lvl="1"/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F2FB997-CBB2-9D48-A0BF-42A3C71B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FFTW on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– simple 1D benchmark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8AF2DBC-F4D5-1A4A-AD19-42CB058F6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9" y="1907611"/>
            <a:ext cx="4668283" cy="316269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C59799E-24F8-264B-926D-68A18CC45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786" y="2064408"/>
            <a:ext cx="4400843" cy="30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81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9D0A00B-7D18-1B49-914B-9641F2E23D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0F8B158-8DD5-9648-A28C-E1ED740FA7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466741" cy="4198936"/>
          </a:xfrm>
        </p:spPr>
        <p:txBody>
          <a:bodyPr/>
          <a:lstStyle/>
          <a:p>
            <a:r>
              <a:rPr kumimoji="1" lang="en-US" altLang="ja-JP" dirty="0"/>
              <a:t>Conduct the performance study of FFT on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using FFTW and SSL2 FFT</a:t>
            </a:r>
          </a:p>
          <a:p>
            <a:pPr lvl="1"/>
            <a:r>
              <a:rPr kumimoji="1" lang="en-US" altLang="ja-JP" dirty="0"/>
              <a:t>Serial performance for 1D, 3D and 3Din1D space patterns</a:t>
            </a:r>
          </a:p>
          <a:p>
            <a:pPr lvl="1"/>
            <a:r>
              <a:rPr kumimoji="1" lang="en-US" altLang="ja-JP" dirty="0"/>
              <a:t>Multi thread performance</a:t>
            </a:r>
          </a:p>
          <a:p>
            <a:pPr lvl="1"/>
            <a:r>
              <a:rPr kumimoji="1" lang="en-US" altLang="ja-JP" dirty="0"/>
              <a:t>Distributed performance</a:t>
            </a:r>
          </a:p>
          <a:p>
            <a:r>
              <a:rPr kumimoji="1" lang="en-US" altLang="ja-JP" dirty="0"/>
              <a:t>Data type</a:t>
            </a:r>
          </a:p>
          <a:p>
            <a:pPr lvl="1"/>
            <a:r>
              <a:rPr kumimoji="1" lang="en-US" altLang="ja-JP" dirty="0"/>
              <a:t>Mostly focused on the double precision complex subroutines </a:t>
            </a:r>
            <a:r>
              <a:rPr lang="en-US" altLang="ja-JP" dirty="0"/>
              <a:t>that can handle mixed radix combinations</a:t>
            </a:r>
          </a:p>
          <a:p>
            <a:r>
              <a:rPr kumimoji="1" lang="en-US" altLang="ja-JP" dirty="0"/>
              <a:t>Example source code, shell scripts </a:t>
            </a:r>
          </a:p>
          <a:p>
            <a:r>
              <a:rPr kumimoji="1" lang="en-US" altLang="ja-JP" dirty="0"/>
              <a:t>Objective</a:t>
            </a:r>
          </a:p>
          <a:p>
            <a:pPr lvl="1"/>
            <a:r>
              <a:rPr kumimoji="1" lang="en-US" altLang="ja-JP" dirty="0"/>
              <a:t>Hopefully provide some idea to help choosing an appropriate routine for a specific needs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FC085AC6-2614-D047-9DF7-0DEA2A632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outline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680009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285E8B-8A39-8C44-8BAF-7F55AD71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19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597F51-E5DB-9144-8B31-05C9EB3615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540286" cy="4198936"/>
          </a:xfrm>
        </p:spPr>
        <p:txBody>
          <a:bodyPr/>
          <a:lstStyle/>
          <a:p>
            <a:r>
              <a:rPr lang="en-US" altLang="ja-JP" dirty="0"/>
              <a:t>D.P. complex 1D serial FFT – the total time and the total performance</a:t>
            </a:r>
          </a:p>
          <a:p>
            <a:pPr lvl="1"/>
            <a:r>
              <a:rPr lang="en-US" altLang="ja-JP" dirty="0"/>
              <a:t>the total time is dominated by the planning time except for ESTIMATE</a:t>
            </a:r>
          </a:p>
          <a:p>
            <a:pPr lvl="1"/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F2FB997-CBB2-9D48-A0BF-42A3C71B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FFTW on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– simple 1D benchmark</a:t>
            </a:r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AC183C2F-9F1B-F54D-8304-6EC0CC771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0" y="1924547"/>
            <a:ext cx="4371292" cy="305539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08F605B-57B6-0142-95C7-5C76F316B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907416"/>
            <a:ext cx="4289108" cy="30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5935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285E8B-8A39-8C44-8BAF-7F55AD71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20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597F51-E5DB-9144-8B31-05C9EB3615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540286" cy="4198936"/>
          </a:xfrm>
        </p:spPr>
        <p:txBody>
          <a:bodyPr/>
          <a:lstStyle/>
          <a:p>
            <a:r>
              <a:rPr lang="en-US" altLang="ja-JP" dirty="0"/>
              <a:t>D.P. complex 1D serial FFT – the performance for the transformation phase (F+B)</a:t>
            </a:r>
          </a:p>
          <a:p>
            <a:pPr lvl="1"/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F2FB997-CBB2-9D48-A0BF-42A3C71B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FFTW on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– simple 1D benchmark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7CBD049-2DE2-FB4A-822B-C1862A6F1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3" y="1581547"/>
            <a:ext cx="4455927" cy="327144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E50098E-575B-5047-948D-5A3C79B696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497" y="1581547"/>
            <a:ext cx="4589869" cy="3362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64623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285E8B-8A39-8C44-8BAF-7F55AD71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21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597F51-E5DB-9144-8B31-05C9EB3615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353855" cy="4198936"/>
          </a:xfrm>
        </p:spPr>
        <p:txBody>
          <a:bodyPr/>
          <a:lstStyle/>
          <a:p>
            <a:r>
              <a:rPr lang="en-US" altLang="ja-JP" dirty="0"/>
              <a:t>D.P. complex 1D serial FFT – time and performance</a:t>
            </a:r>
          </a:p>
          <a:p>
            <a:pPr lvl="1"/>
            <a:r>
              <a:rPr lang="en-US" altLang="ja-JP" dirty="0"/>
              <a:t>only one core on a CPU is used, single </a:t>
            </a:r>
            <a:r>
              <a:rPr lang="en-US" altLang="ja-JP" dirty="0" err="1"/>
              <a:t>fwd+back</a:t>
            </a:r>
            <a:r>
              <a:rPr lang="en-US" altLang="ja-JP" dirty="0"/>
              <a:t> transformation including setup</a:t>
            </a:r>
          </a:p>
          <a:p>
            <a:pPr lvl="1"/>
            <a:r>
              <a:rPr lang="en-US" altLang="ja-JP" dirty="0"/>
              <a:t>Tested routine : dvmcf1()</a:t>
            </a:r>
          </a:p>
          <a:p>
            <a:pPr lvl="1"/>
            <a:r>
              <a:rPr lang="en-US" altLang="ja-JP" dirty="0"/>
              <a:t>Time to setup is less than the transformation time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F2FB997-CBB2-9D48-A0BF-42A3C71B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SSL2-FFT on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– simple 1D benchmark</a:t>
            </a:r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4E0588F-1514-F849-AEA1-5DE71B2B3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1" y="1866959"/>
            <a:ext cx="4335263" cy="323994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034E208-114D-7048-8D13-E0396D3F0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301" y="1866960"/>
            <a:ext cx="4192867" cy="323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4622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285E8B-8A39-8C44-8BAF-7F55AD71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22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597F51-E5DB-9144-8B31-05C9EB3615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353855" cy="4198936"/>
          </a:xfrm>
        </p:spPr>
        <p:txBody>
          <a:bodyPr/>
          <a:lstStyle/>
          <a:p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F2FB997-CBB2-9D48-A0BF-42A3C71B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SSL2-FFT vs FFTW on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– simple 1D benchmark</a:t>
            </a:r>
            <a:endParaRPr kumimoji="1" lang="ja-JP" altLang="en-US"/>
          </a:p>
        </p:txBody>
      </p:sp>
      <p:sp>
        <p:nvSpPr>
          <p:cNvPr id="11" name="テキスト プレースホルダー 2">
            <a:extLst>
              <a:ext uri="{FF2B5EF4-FFF2-40B4-BE49-F238E27FC236}">
                <a16:creationId xmlns:a16="http://schemas.microsoft.com/office/drawing/2014/main" id="{11FA96C0-3C77-3F41-8F8D-BDBD807E0F32}"/>
              </a:ext>
            </a:extLst>
          </p:cNvPr>
          <p:cNvSpPr txBox="1">
            <a:spLocks/>
          </p:cNvSpPr>
          <p:nvPr/>
        </p:nvSpPr>
        <p:spPr>
          <a:xfrm>
            <a:off x="479427" y="654051"/>
            <a:ext cx="8131175" cy="4198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3597" indent="-203597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80000"/>
              <a:buFont typeface="Wingdings" panose="05000000000000000000" pitchFamily="2" charset="2"/>
              <a:buChar char="l"/>
              <a:defRPr sz="1600" b="1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1pPr>
            <a:lvl2pPr marL="407194" indent="-207169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65000"/>
              <a:buFont typeface="Wingdings" panose="05000000000000000000" pitchFamily="2" charset="2"/>
              <a:buChar char="l"/>
              <a:defRPr sz="1600" b="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2pPr>
            <a:lvl3pPr marL="607219" indent="-200025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45000"/>
              <a:buFont typeface="Wingdings" panose="05000000000000000000" pitchFamily="2" charset="2"/>
              <a:buChar char="l"/>
              <a:defRPr sz="1600" b="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3pPr>
            <a:lvl4pPr marL="808435" indent="-201216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130000"/>
              <a:buFont typeface="Adobe Caslon Pro Bold" panose="0205070206050A020403" pitchFamily="18" charset="0"/>
              <a:buChar char="-"/>
              <a:defRPr sz="160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4pPr>
            <a:lvl5pPr marL="1009650" indent="-201216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110000"/>
              <a:buFont typeface="Adobe Caslon Pro" panose="0205050205050A020403" pitchFamily="18" charset="0"/>
              <a:buChar char="-"/>
              <a:defRPr sz="160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5pPr>
            <a:lvl6pPr marL="1714500" indent="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Meiryo UI" panose="020B0604030504040204" pitchFamily="50" charset="-128"/>
              <a:buNone/>
              <a:defRPr sz="1200">
                <a:latin typeface="Meiryo UI"/>
                <a:ea typeface="Meiryo UI"/>
                <a:cs typeface="Meiryo UI"/>
                <a:sym typeface="Meiryo UI"/>
              </a:defRPr>
            </a:lvl6pPr>
            <a:lvl7pPr marL="22098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7pPr>
            <a:lvl8pPr marL="25527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8pPr>
            <a:lvl9pPr marL="28956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9pPr>
          </a:lstStyle>
          <a:p>
            <a:r>
              <a:rPr lang="en-US" altLang="ja-JP" dirty="0"/>
              <a:t>D.P. complex 1D serial FFT - comparing the libraries</a:t>
            </a:r>
          </a:p>
          <a:p>
            <a:pPr lvl="1"/>
            <a:r>
              <a:rPr kumimoji="1" lang="en-US" altLang="ja-JP" dirty="0"/>
              <a:t>Looking at the total time (sum of the initialization and the transformation)</a:t>
            </a:r>
          </a:p>
          <a:p>
            <a:pPr lvl="1"/>
            <a:r>
              <a:rPr kumimoji="1" lang="en-US" altLang="ja-JP" dirty="0"/>
              <a:t>SSL2-FFT is faster than others for this scenario</a:t>
            </a:r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58384B50-E844-934E-9E81-27822FD78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129" y="1604936"/>
            <a:ext cx="4072931" cy="3109107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C59C165E-6994-3D4C-8B76-CE2506052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936"/>
            <a:ext cx="4420140" cy="338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0946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285E8B-8A39-8C44-8BAF-7F55AD71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23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597F51-E5DB-9144-8B31-05C9EB3615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353855" cy="4198936"/>
          </a:xfrm>
        </p:spPr>
        <p:txBody>
          <a:bodyPr/>
          <a:lstStyle/>
          <a:p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F2FB997-CBB2-9D48-A0BF-42A3C71B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SSL2-FFT vs FFTW on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– simple 1D benchmark</a:t>
            </a:r>
            <a:endParaRPr kumimoji="1" lang="ja-JP" altLang="en-US"/>
          </a:p>
        </p:txBody>
      </p:sp>
      <p:sp>
        <p:nvSpPr>
          <p:cNvPr id="11" name="テキスト プレースホルダー 2">
            <a:extLst>
              <a:ext uri="{FF2B5EF4-FFF2-40B4-BE49-F238E27FC236}">
                <a16:creationId xmlns:a16="http://schemas.microsoft.com/office/drawing/2014/main" id="{032FAA35-23CF-ED4F-806F-E54BDC26FEDD}"/>
              </a:ext>
            </a:extLst>
          </p:cNvPr>
          <p:cNvSpPr txBox="1">
            <a:spLocks/>
          </p:cNvSpPr>
          <p:nvPr/>
        </p:nvSpPr>
        <p:spPr>
          <a:xfrm>
            <a:off x="479427" y="654051"/>
            <a:ext cx="8131175" cy="4198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3597" indent="-203597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80000"/>
              <a:buFont typeface="Wingdings" panose="05000000000000000000" pitchFamily="2" charset="2"/>
              <a:buChar char="l"/>
              <a:defRPr sz="1600" b="1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1pPr>
            <a:lvl2pPr marL="407194" indent="-207169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65000"/>
              <a:buFont typeface="Wingdings" panose="05000000000000000000" pitchFamily="2" charset="2"/>
              <a:buChar char="l"/>
              <a:defRPr sz="1600" b="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2pPr>
            <a:lvl3pPr marL="607219" indent="-200025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45000"/>
              <a:buFont typeface="Wingdings" panose="05000000000000000000" pitchFamily="2" charset="2"/>
              <a:buChar char="l"/>
              <a:defRPr sz="1600" b="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3pPr>
            <a:lvl4pPr marL="808435" indent="-201216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130000"/>
              <a:buFont typeface="Adobe Caslon Pro Bold" panose="0205070206050A020403" pitchFamily="18" charset="0"/>
              <a:buChar char="-"/>
              <a:defRPr sz="160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4pPr>
            <a:lvl5pPr marL="1009650" indent="-201216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110000"/>
              <a:buFont typeface="Adobe Caslon Pro" panose="0205050205050A020403" pitchFamily="18" charset="0"/>
              <a:buChar char="-"/>
              <a:defRPr sz="160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5pPr>
            <a:lvl6pPr marL="1714500" indent="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Meiryo UI" panose="020B0604030504040204" pitchFamily="50" charset="-128"/>
              <a:buNone/>
              <a:defRPr sz="1200">
                <a:latin typeface="Meiryo UI"/>
                <a:ea typeface="Meiryo UI"/>
                <a:cs typeface="Meiryo UI"/>
                <a:sym typeface="Meiryo UI"/>
              </a:defRPr>
            </a:lvl6pPr>
            <a:lvl7pPr marL="22098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7pPr>
            <a:lvl8pPr marL="25527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8pPr>
            <a:lvl9pPr marL="28956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9pPr>
          </a:lstStyle>
          <a:p>
            <a:r>
              <a:rPr lang="en-US" altLang="ja-JP" dirty="0"/>
              <a:t>D.P. complex 1D serial FFT</a:t>
            </a:r>
          </a:p>
          <a:p>
            <a:pPr lvl="1"/>
            <a:r>
              <a:rPr kumimoji="1" lang="en-US" altLang="ja-JP" dirty="0"/>
              <a:t>Looking at the performance of the transformation (F+B) phase only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BDF3AE7-1394-9049-94C9-C60962B1F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938" y="1295840"/>
            <a:ext cx="4883741" cy="366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1225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285E8B-8A39-8C44-8BAF-7F55AD71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24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597F51-E5DB-9144-8B31-05C9EB3615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353855" cy="4198936"/>
          </a:xfrm>
        </p:spPr>
        <p:txBody>
          <a:bodyPr/>
          <a:lstStyle/>
          <a:p>
            <a:r>
              <a:rPr lang="en-US" altLang="ja-JP" dirty="0"/>
              <a:t>D.P. complex 3D serial FFT in all 3 axes</a:t>
            </a:r>
          </a:p>
          <a:p>
            <a:pPr lvl="1"/>
            <a:r>
              <a:rPr kumimoji="1" lang="en-US" altLang="ja-JP" dirty="0"/>
              <a:t>each axis may include </a:t>
            </a:r>
            <a:r>
              <a:rPr lang="en-US" altLang="ja-JP" dirty="0"/>
              <a:t>mixed radix combinations</a:t>
            </a:r>
          </a:p>
          <a:p>
            <a:pPr lvl="1"/>
            <a:r>
              <a:rPr kumimoji="1" lang="en-US" altLang="ja-JP" dirty="0"/>
              <a:t>only one core on a CPU is used, single </a:t>
            </a:r>
            <a:r>
              <a:rPr kumimoji="1" lang="en-US" altLang="ja-JP" dirty="0" err="1"/>
              <a:t>fwd+back</a:t>
            </a:r>
            <a:r>
              <a:rPr kumimoji="1" lang="en-US" altLang="ja-JP" dirty="0"/>
              <a:t> transformation including setup(plan)</a:t>
            </a:r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lvl="1"/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F2FB997-CBB2-9D48-A0BF-42A3C71B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3D benchmark</a:t>
            </a:r>
            <a:endParaRPr kumimoji="1" lang="ja-JP" altLang="en-US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C12023A-7705-464B-944E-7B162EE21243}"/>
              </a:ext>
            </a:extLst>
          </p:cNvPr>
          <p:cNvGrpSpPr/>
          <p:nvPr/>
        </p:nvGrpSpPr>
        <p:grpSpPr>
          <a:xfrm flipH="1">
            <a:off x="408850" y="1871718"/>
            <a:ext cx="2341063" cy="2219089"/>
            <a:chOff x="0" y="0"/>
            <a:chExt cx="4349262" cy="3235571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4214E08E-DA4A-C848-921B-C3E2E4C07CA2}"/>
                </a:ext>
              </a:extLst>
            </p:cNvPr>
            <p:cNvGrpSpPr/>
            <p:nvPr/>
          </p:nvGrpSpPr>
          <p:grpSpPr>
            <a:xfrm>
              <a:off x="5860" y="621324"/>
              <a:ext cx="3036277" cy="2614246"/>
              <a:chOff x="5860" y="621324"/>
              <a:chExt cx="3036277" cy="2614246"/>
            </a:xfrm>
          </p:grpSpPr>
          <p:sp>
            <p:nvSpPr>
              <p:cNvPr id="25" name="正方形/長方形 24">
                <a:extLst>
                  <a:ext uri="{FF2B5EF4-FFF2-40B4-BE49-F238E27FC236}">
                    <a16:creationId xmlns:a16="http://schemas.microsoft.com/office/drawing/2014/main" id="{2A45B3A4-E8DE-6240-A8B4-E9E17BC50C89}"/>
                  </a:ext>
                </a:extLst>
              </p:cNvPr>
              <p:cNvSpPr/>
              <p:nvPr/>
            </p:nvSpPr>
            <p:spPr>
              <a:xfrm>
                <a:off x="5860" y="621324"/>
                <a:ext cx="3036277" cy="26142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26" name="正方形/長方形 25">
                <a:extLst>
                  <a:ext uri="{FF2B5EF4-FFF2-40B4-BE49-F238E27FC236}">
                    <a16:creationId xmlns:a16="http://schemas.microsoft.com/office/drawing/2014/main" id="{BFE825F7-8627-5546-AA6A-4CEF9A74AB8E}"/>
                  </a:ext>
                </a:extLst>
              </p:cNvPr>
              <p:cNvSpPr/>
              <p:nvPr/>
            </p:nvSpPr>
            <p:spPr>
              <a:xfrm>
                <a:off x="5860" y="1207478"/>
                <a:ext cx="3036277" cy="135987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27" name="正方形/長方形 26">
                <a:extLst>
                  <a:ext uri="{FF2B5EF4-FFF2-40B4-BE49-F238E27FC236}">
                    <a16:creationId xmlns:a16="http://schemas.microsoft.com/office/drawing/2014/main" id="{2940CED4-6F20-D64A-952C-F43CF13F1C3B}"/>
                  </a:ext>
                </a:extLst>
              </p:cNvPr>
              <p:cNvSpPr/>
              <p:nvPr/>
            </p:nvSpPr>
            <p:spPr>
              <a:xfrm>
                <a:off x="5860" y="1887416"/>
                <a:ext cx="3036277" cy="67993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cxnSp>
            <p:nvCxnSpPr>
              <p:cNvPr id="28" name="直線コネクタ 27">
                <a:extLst>
                  <a:ext uri="{FF2B5EF4-FFF2-40B4-BE49-F238E27FC236}">
                    <a16:creationId xmlns:a16="http://schemas.microsoft.com/office/drawing/2014/main" id="{090EBA18-A249-3A45-B736-7CAA260D6CD6}"/>
                  </a:ext>
                </a:extLst>
              </p:cNvPr>
              <p:cNvCxnSpPr>
                <a:stCxn id="25" idx="0"/>
                <a:endCxn id="25" idx="2"/>
              </p:cNvCxnSpPr>
              <p:nvPr/>
            </p:nvCxnSpPr>
            <p:spPr>
              <a:xfrm flipH="1">
                <a:off x="1523999" y="621324"/>
                <a:ext cx="0" cy="261424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コネクタ 28">
                <a:extLst>
                  <a:ext uri="{FF2B5EF4-FFF2-40B4-BE49-F238E27FC236}">
                    <a16:creationId xmlns:a16="http://schemas.microsoft.com/office/drawing/2014/main" id="{0F848920-86EE-3545-9E91-B1EB73CDD1B8}"/>
                  </a:ext>
                </a:extLst>
              </p:cNvPr>
              <p:cNvCxnSpPr/>
              <p:nvPr/>
            </p:nvCxnSpPr>
            <p:spPr>
              <a:xfrm flipH="1">
                <a:off x="2321168" y="621324"/>
                <a:ext cx="0" cy="261424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コネクタ 29">
                <a:extLst>
                  <a:ext uri="{FF2B5EF4-FFF2-40B4-BE49-F238E27FC236}">
                    <a16:creationId xmlns:a16="http://schemas.microsoft.com/office/drawing/2014/main" id="{91664724-60C3-F049-9262-43C7A658BA85}"/>
                  </a:ext>
                </a:extLst>
              </p:cNvPr>
              <p:cNvCxnSpPr/>
              <p:nvPr/>
            </p:nvCxnSpPr>
            <p:spPr>
              <a:xfrm flipH="1">
                <a:off x="785445" y="621324"/>
                <a:ext cx="0" cy="261424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フリーフォーム 10">
              <a:extLst>
                <a:ext uri="{FF2B5EF4-FFF2-40B4-BE49-F238E27FC236}">
                  <a16:creationId xmlns:a16="http://schemas.microsoft.com/office/drawing/2014/main" id="{D426BA7F-E346-9249-9154-A5F1624B67C0}"/>
                </a:ext>
              </a:extLst>
            </p:cNvPr>
            <p:cNvSpPr/>
            <p:nvPr/>
          </p:nvSpPr>
          <p:spPr>
            <a:xfrm>
              <a:off x="0" y="11725"/>
              <a:ext cx="4349262" cy="3223846"/>
            </a:xfrm>
            <a:custGeom>
              <a:avLst/>
              <a:gdLst>
                <a:gd name="connsiteX0" fmla="*/ 0 w 4349262"/>
                <a:gd name="connsiteY0" fmla="*/ 597877 h 3223846"/>
                <a:gd name="connsiteX1" fmla="*/ 1301262 w 4349262"/>
                <a:gd name="connsiteY1" fmla="*/ 11723 h 3223846"/>
                <a:gd name="connsiteX2" fmla="*/ 4314092 w 4349262"/>
                <a:gd name="connsiteY2" fmla="*/ 0 h 3223846"/>
                <a:gd name="connsiteX3" fmla="*/ 4349262 w 4349262"/>
                <a:gd name="connsiteY3" fmla="*/ 2567354 h 3223846"/>
                <a:gd name="connsiteX4" fmla="*/ 3024554 w 4349262"/>
                <a:gd name="connsiteY4" fmla="*/ 3223846 h 322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9262" h="3223846">
                  <a:moveTo>
                    <a:pt x="0" y="597877"/>
                  </a:moveTo>
                  <a:lnTo>
                    <a:pt x="1301262" y="11723"/>
                  </a:lnTo>
                  <a:lnTo>
                    <a:pt x="4314092" y="0"/>
                  </a:lnTo>
                  <a:lnTo>
                    <a:pt x="4349262" y="2567354"/>
                  </a:lnTo>
                  <a:lnTo>
                    <a:pt x="3024554" y="3223846"/>
                  </a:ln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/>
            </a:p>
          </p:txBody>
        </p: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FF3CCE26-B8CF-0F49-A8B1-52CF9D4CE32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3042136" y="11725"/>
              <a:ext cx="1271956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B0C7D538-3E4E-D04E-B9A8-F09E4009B4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6413" y="23448"/>
              <a:ext cx="1271955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1965DC6C-5CAF-C64E-BFE7-B228D3BE6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265" y="0"/>
              <a:ext cx="1271955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D13279FC-52BF-A64F-A901-BB36D4B939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0134" y="35171"/>
              <a:ext cx="1271955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DA880A30-160B-644F-8619-0C9C95817A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9718" y="633047"/>
              <a:ext cx="1271955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BE27523A-7600-F348-9611-F736049293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8512" y="1254370"/>
              <a:ext cx="1271955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C17ED850-4A64-934E-84F9-E998F6FD12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8513" y="1887416"/>
              <a:ext cx="1271955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18E47213-9229-EE41-9966-29242A4D8D6A}"/>
                </a:ext>
              </a:extLst>
            </p:cNvPr>
            <p:cNvCxnSpPr/>
            <p:nvPr/>
          </p:nvCxnSpPr>
          <p:spPr>
            <a:xfrm>
              <a:off x="1078522" y="140679"/>
              <a:ext cx="303627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CECD628C-282E-2346-AEC5-F9838FEB025A}"/>
                </a:ext>
              </a:extLst>
            </p:cNvPr>
            <p:cNvCxnSpPr/>
            <p:nvPr/>
          </p:nvCxnSpPr>
          <p:spPr>
            <a:xfrm>
              <a:off x="380997" y="433756"/>
              <a:ext cx="303627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>
              <a:extLst>
                <a:ext uri="{FF2B5EF4-FFF2-40B4-BE49-F238E27FC236}">
                  <a16:creationId xmlns:a16="http://schemas.microsoft.com/office/drawing/2014/main" id="{0CAE702C-0B92-8D4E-8ADC-24EE8D7602FC}"/>
                </a:ext>
              </a:extLst>
            </p:cNvPr>
            <p:cNvCxnSpPr/>
            <p:nvPr/>
          </p:nvCxnSpPr>
          <p:spPr>
            <a:xfrm>
              <a:off x="738549" y="269631"/>
              <a:ext cx="303627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>
              <a:extLst>
                <a:ext uri="{FF2B5EF4-FFF2-40B4-BE49-F238E27FC236}">
                  <a16:creationId xmlns:a16="http://schemas.microsoft.com/office/drawing/2014/main" id="{2F38DF1B-C6BE-DC4B-A6A1-447746D08CAA}"/>
                </a:ext>
              </a:extLst>
            </p:cNvPr>
            <p:cNvCxnSpPr/>
            <p:nvPr/>
          </p:nvCxnSpPr>
          <p:spPr>
            <a:xfrm flipH="1">
              <a:off x="3417275" y="433756"/>
              <a:ext cx="0" cy="25556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>
              <a:extLst>
                <a:ext uri="{FF2B5EF4-FFF2-40B4-BE49-F238E27FC236}">
                  <a16:creationId xmlns:a16="http://schemas.microsoft.com/office/drawing/2014/main" id="{A81C3DFE-BF22-CF48-B1C0-0A9045CB607E}"/>
                </a:ext>
              </a:extLst>
            </p:cNvPr>
            <p:cNvCxnSpPr/>
            <p:nvPr/>
          </p:nvCxnSpPr>
          <p:spPr>
            <a:xfrm flipH="1">
              <a:off x="4067907" y="140679"/>
              <a:ext cx="0" cy="25556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>
              <a:extLst>
                <a:ext uri="{FF2B5EF4-FFF2-40B4-BE49-F238E27FC236}">
                  <a16:creationId xmlns:a16="http://schemas.microsoft.com/office/drawing/2014/main" id="{9EF99221-278A-0C4F-9E0C-D75A3544CE93}"/>
                </a:ext>
              </a:extLst>
            </p:cNvPr>
            <p:cNvCxnSpPr/>
            <p:nvPr/>
          </p:nvCxnSpPr>
          <p:spPr>
            <a:xfrm flipH="1">
              <a:off x="3727936" y="339971"/>
              <a:ext cx="0" cy="255563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ECD59B03-980D-1145-8BCB-61DA559A202B}"/>
              </a:ext>
            </a:extLst>
          </p:cNvPr>
          <p:cNvGrpSpPr/>
          <p:nvPr/>
        </p:nvGrpSpPr>
        <p:grpSpPr>
          <a:xfrm>
            <a:off x="196974" y="3319228"/>
            <a:ext cx="2294181" cy="1645687"/>
            <a:chOff x="0" y="0"/>
            <a:chExt cx="2593119" cy="1789126"/>
          </a:xfrm>
        </p:grpSpPr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F484E87E-A726-724E-966C-F58359BAB55F}"/>
                </a:ext>
              </a:extLst>
            </p:cNvPr>
            <p:cNvCxnSpPr/>
            <p:nvPr/>
          </p:nvCxnSpPr>
          <p:spPr>
            <a:xfrm>
              <a:off x="1245241" y="1419795"/>
              <a:ext cx="1307125" cy="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47399895-FCE5-8C49-A2F3-449FDFC64B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5241" y="203651"/>
              <a:ext cx="0" cy="1216144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3450CC68-8A85-9E41-A480-BD497210C0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3719" y="1086477"/>
              <a:ext cx="705601" cy="333319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10">
              <a:extLst>
                <a:ext uri="{FF2B5EF4-FFF2-40B4-BE49-F238E27FC236}">
                  <a16:creationId xmlns:a16="http://schemas.microsoft.com/office/drawing/2014/main" id="{02D073A7-48FD-C54C-BC94-E945D61AFA33}"/>
                </a:ext>
              </a:extLst>
            </p:cNvPr>
            <p:cNvSpPr txBox="1"/>
            <p:nvPr/>
          </p:nvSpPr>
          <p:spPr>
            <a:xfrm>
              <a:off x="1741604" y="1419794"/>
              <a:ext cx="851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ja-JP"/>
                <a:t>X dim.</a:t>
              </a:r>
              <a:endParaRPr kumimoji="1" lang="ja-JP" altLang="en-US"/>
            </a:p>
          </p:txBody>
        </p:sp>
        <p:sp>
          <p:nvSpPr>
            <p:cNvPr id="36" name="テキスト ボックス 83">
              <a:extLst>
                <a:ext uri="{FF2B5EF4-FFF2-40B4-BE49-F238E27FC236}">
                  <a16:creationId xmlns:a16="http://schemas.microsoft.com/office/drawing/2014/main" id="{13955605-AABD-5B49-9DFB-65620DC9A963}"/>
                </a:ext>
              </a:extLst>
            </p:cNvPr>
            <p:cNvSpPr txBox="1"/>
            <p:nvPr/>
          </p:nvSpPr>
          <p:spPr>
            <a:xfrm>
              <a:off x="895406" y="0"/>
              <a:ext cx="851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/>
                <a:t>Y</a:t>
              </a:r>
              <a:r>
                <a:rPr kumimoji="1" lang="en-US" altLang="ja-JP"/>
                <a:t> dim.</a:t>
              </a:r>
              <a:endParaRPr kumimoji="1" lang="ja-JP" altLang="en-US"/>
            </a:p>
          </p:txBody>
        </p:sp>
        <p:sp>
          <p:nvSpPr>
            <p:cNvPr id="37" name="テキスト ボックス 84">
              <a:extLst>
                <a:ext uri="{FF2B5EF4-FFF2-40B4-BE49-F238E27FC236}">
                  <a16:creationId xmlns:a16="http://schemas.microsoft.com/office/drawing/2014/main" id="{5876D17B-88EC-8943-92A7-537A3C61D649}"/>
                </a:ext>
              </a:extLst>
            </p:cNvPr>
            <p:cNvSpPr txBox="1"/>
            <p:nvPr/>
          </p:nvSpPr>
          <p:spPr>
            <a:xfrm>
              <a:off x="0" y="746506"/>
              <a:ext cx="845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/>
                <a:t>Z</a:t>
              </a:r>
              <a:r>
                <a:rPr kumimoji="1" lang="en-US" altLang="ja-JP"/>
                <a:t> dim.</a:t>
              </a:r>
              <a:endParaRPr kumimoji="1" lang="ja-JP" altLang="en-US"/>
            </a:p>
          </p:txBody>
        </p:sp>
      </p:grp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10A851EF-9D7B-AB4C-9D28-1C0BE584164D}"/>
              </a:ext>
            </a:extLst>
          </p:cNvPr>
          <p:cNvSpPr txBox="1"/>
          <p:nvPr/>
        </p:nvSpPr>
        <p:spPr>
          <a:xfrm>
            <a:off x="3334205" y="1489590"/>
            <a:ext cx="2477112" cy="160043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400" dirty="0">
                <a:solidFill>
                  <a:srgbClr val="000000"/>
                </a:solidFill>
                <a:latin typeface="Helvetica" pitchFamily="2" charset="0"/>
              </a:rPr>
              <a:t>benchmark size is limited to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400" dirty="0">
                <a:solidFill>
                  <a:srgbClr val="000000"/>
                </a:solidFill>
                <a:latin typeface="Helvetica" pitchFamily="2" charset="0"/>
              </a:rPr>
              <a:t>NX = NY = NZ = 32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400" dirty="0">
                <a:solidFill>
                  <a:srgbClr val="000000"/>
                </a:solidFill>
                <a:latin typeface="Helvetica" pitchFamily="2" charset="0"/>
              </a:rPr>
              <a:t>NX = NY = NZ = 64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400" dirty="0">
                <a:solidFill>
                  <a:srgbClr val="000000"/>
                </a:solidFill>
                <a:latin typeface="Helvetica" pitchFamily="2" charset="0"/>
              </a:rPr>
              <a:t>NX = NY = NZ = 128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400" dirty="0">
                <a:solidFill>
                  <a:srgbClr val="000000"/>
                </a:solidFill>
                <a:latin typeface="Helvetica" pitchFamily="2" charset="0"/>
              </a:rPr>
              <a:t>NX = NY = NZ = 256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400" dirty="0">
                <a:solidFill>
                  <a:srgbClr val="000000"/>
                </a:solidFill>
                <a:latin typeface="Helvetica" pitchFamily="2" charset="0"/>
              </a:rPr>
              <a:t>NX = NY = NZ = 512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400" dirty="0">
                <a:solidFill>
                  <a:srgbClr val="000000"/>
                </a:solidFill>
                <a:latin typeface="Helvetica" pitchFamily="2" charset="0"/>
              </a:rPr>
              <a:t>NX = NY =  1024 ,  NZ = 512</a:t>
            </a:r>
            <a:endParaRPr kumimoji="0" lang="ja-JP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Helvetica Neue"/>
            </a:endParaRPr>
          </a:p>
        </p:txBody>
      </p:sp>
      <p:pic>
        <p:nvPicPr>
          <p:cNvPr id="39" name="図 38">
            <a:extLst>
              <a:ext uri="{FF2B5EF4-FFF2-40B4-BE49-F238E27FC236}">
                <a16:creationId xmlns:a16="http://schemas.microsoft.com/office/drawing/2014/main" id="{E0D46AD9-8C88-2A43-9036-0F29412F6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832" y="3232010"/>
            <a:ext cx="3886895" cy="697648"/>
          </a:xfrm>
          <a:prstGeom prst="rect">
            <a:avLst/>
          </a:prstGeom>
        </p:spPr>
      </p:pic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D5F70B8F-3848-804F-94E4-81B649299AB3}"/>
              </a:ext>
            </a:extLst>
          </p:cNvPr>
          <p:cNvSpPr/>
          <p:nvPr/>
        </p:nvSpPr>
        <p:spPr>
          <a:xfrm>
            <a:off x="3108442" y="3985621"/>
            <a:ext cx="58481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kumimoji="1" lang="en-US" altLang="ja-JP" dirty="0"/>
              <a:t>counting the number of F.P. operations the same way as 1D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kumimoji="1" lang="en-US" altLang="ja-JP" dirty="0"/>
              <a:t>per FFT size </a:t>
            </a:r>
            <a:r>
              <a:rPr kumimoji="1" lang="en-US" altLang="ja-JP" dirty="0" err="1"/>
              <a:t>Nxyz</a:t>
            </a:r>
            <a:r>
              <a:rPr kumimoji="1" lang="en-US" altLang="ja-JP" dirty="0"/>
              <a:t> (</a:t>
            </a:r>
            <a:r>
              <a:rPr kumimoji="1" lang="en-US" altLang="ja-JP" dirty="0" err="1"/>
              <a:t>Nx</a:t>
            </a:r>
            <a:r>
              <a:rPr kumimoji="1" lang="en-US" altLang="ja-JP" dirty="0"/>
              <a:t> * Ny * </a:t>
            </a:r>
            <a:r>
              <a:rPr kumimoji="1" lang="en-US" altLang="ja-JP" dirty="0" err="1"/>
              <a:t>Nz</a:t>
            </a:r>
            <a:r>
              <a:rPr kumimoji="1" lang="en-US" altLang="ja-JP" dirty="0"/>
              <a:t>),  </a:t>
            </a:r>
            <a:r>
              <a:rPr kumimoji="1" lang="en-US" altLang="ja-JP" dirty="0" err="1"/>
              <a:t>Nfp</a:t>
            </a:r>
            <a:r>
              <a:rPr kumimoji="1" lang="en-US" altLang="ja-JP" dirty="0"/>
              <a:t> = 5 </a:t>
            </a:r>
            <a:r>
              <a:rPr kumimoji="1" lang="en-US" altLang="ja-JP" dirty="0" err="1"/>
              <a:t>Nxyz</a:t>
            </a:r>
            <a:r>
              <a:rPr kumimoji="1" lang="en-US" altLang="ja-JP" dirty="0"/>
              <a:t> log</a:t>
            </a:r>
            <a:r>
              <a:rPr kumimoji="1" lang="en-US" altLang="ja-JP" baseline="-25000" dirty="0"/>
              <a:t>2</a:t>
            </a:r>
            <a:r>
              <a:rPr kumimoji="1" lang="en-US" altLang="ja-JP" dirty="0"/>
              <a:t>Nxyz</a:t>
            </a:r>
          </a:p>
        </p:txBody>
      </p:sp>
      <p:pic>
        <p:nvPicPr>
          <p:cNvPr id="42" name="図 41">
            <a:extLst>
              <a:ext uri="{FF2B5EF4-FFF2-40B4-BE49-F238E27FC236}">
                <a16:creationId xmlns:a16="http://schemas.microsoft.com/office/drawing/2014/main" id="{F6AC1331-D67E-A741-8ECC-9A14BE383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294" y="3428028"/>
            <a:ext cx="1717031" cy="37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2767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285E8B-8A39-8C44-8BAF-7F55AD71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25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597F51-E5DB-9144-8B31-05C9EB3615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353855" cy="4198936"/>
          </a:xfrm>
        </p:spPr>
        <p:txBody>
          <a:bodyPr/>
          <a:lstStyle/>
          <a:p>
            <a:r>
              <a:rPr lang="en-US" altLang="ja-JP" dirty="0"/>
              <a:t>D.P. complex 3D serial FFT– plan time and transformation time</a:t>
            </a:r>
          </a:p>
          <a:p>
            <a:pPr lvl="1"/>
            <a:r>
              <a:rPr lang="en-US" altLang="ja-JP" dirty="0"/>
              <a:t>Tested routine : </a:t>
            </a:r>
            <a:r>
              <a:rPr lang="en-US" altLang="ja-JP" dirty="0" err="1"/>
              <a:t>dfftw_plan_many_dft</a:t>
            </a:r>
            <a:r>
              <a:rPr lang="en-US" altLang="ja-JP" dirty="0"/>
              <a:t>() and </a:t>
            </a:r>
            <a:r>
              <a:rPr lang="en-US" altLang="ja-JP" dirty="0" err="1"/>
              <a:t>dfftw_execute_dft</a:t>
            </a:r>
            <a:r>
              <a:rPr lang="en-US" altLang="ja-JP" dirty="0"/>
              <a:t>()</a:t>
            </a:r>
          </a:p>
          <a:p>
            <a:pPr lvl="1"/>
            <a:r>
              <a:rPr lang="en-US" altLang="ja-JP" dirty="0"/>
              <a:t>plan time varies a lot, like 1D</a:t>
            </a:r>
          </a:p>
          <a:p>
            <a:pPr lvl="1"/>
            <a:r>
              <a:rPr lang="en-US" altLang="ja-JP" dirty="0"/>
              <a:t>Transformation time varies for data larger than 128</a:t>
            </a:r>
            <a:r>
              <a:rPr lang="en-US" altLang="ja-JP" baseline="30000" dirty="0"/>
              <a:t>3 </a:t>
            </a:r>
            <a:r>
              <a:rPr lang="en-US" altLang="ja-JP" dirty="0"/>
              <a:t>grids</a:t>
            </a:r>
          </a:p>
          <a:p>
            <a:pPr lvl="2"/>
            <a:r>
              <a:rPr lang="en-US" altLang="ja-JP" dirty="0"/>
              <a:t>FFT using FFTW_ESTIMATE plan takes 10x slower than other plans</a:t>
            </a:r>
            <a:endParaRPr lang="en-US" altLang="ja-JP" baseline="30000" dirty="0"/>
          </a:p>
          <a:p>
            <a:pPr marL="0" indent="0">
              <a:buNone/>
            </a:pPr>
            <a:endParaRPr lang="en-US" altLang="ja-JP" dirty="0"/>
          </a:p>
          <a:p>
            <a:pPr lvl="1"/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F2FB997-CBB2-9D48-A0BF-42A3C71B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FFTW on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–3D benchmark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394EB70-C29E-A046-91B9-F470EDA44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1" y="2079408"/>
            <a:ext cx="3994486" cy="254585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0AAFBA9-ED47-4946-9CF6-EAAACC709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923" y="2079408"/>
            <a:ext cx="4073371" cy="254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927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285E8B-8A39-8C44-8BAF-7F55AD71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26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597F51-E5DB-9144-8B31-05C9EB3615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353855" cy="4198936"/>
          </a:xfrm>
        </p:spPr>
        <p:txBody>
          <a:bodyPr/>
          <a:lstStyle/>
          <a:p>
            <a:r>
              <a:rPr lang="en-US" altLang="ja-JP" dirty="0"/>
              <a:t>D.P. complex 3D serial FFT– SSL2 total time</a:t>
            </a:r>
          </a:p>
          <a:p>
            <a:pPr lvl="1"/>
            <a:r>
              <a:rPr lang="en-US" altLang="ja-JP" dirty="0"/>
              <a:t>Tested routine : dvmcf2()</a:t>
            </a:r>
          </a:p>
          <a:p>
            <a:pPr lvl="1"/>
            <a:r>
              <a:rPr lang="en-US" altLang="ja-JP" dirty="0"/>
              <a:t>Looking at the total time of single round trip call. Setup time turned out negligible</a:t>
            </a:r>
          </a:p>
          <a:p>
            <a:pPr lvl="1"/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F2FB997-CBB2-9D48-A0BF-42A3C71B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SSL2 FFT on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–3D benchmark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48EB69F-8CD0-F947-8BE6-9BAAB71AB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4" y="1510542"/>
            <a:ext cx="4482937" cy="346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2162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285E8B-8A39-8C44-8BAF-7F55AD71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27</a:t>
            </a:fld>
            <a:endParaRPr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F2FB997-CBB2-9D48-A0BF-42A3C71B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SSL2-FFT vs FFTW on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– 3D benchmark</a:t>
            </a:r>
            <a:endParaRPr kumimoji="1" lang="ja-JP" altLang="en-US"/>
          </a:p>
        </p:txBody>
      </p:sp>
      <p:sp>
        <p:nvSpPr>
          <p:cNvPr id="7" name="テキスト プレースホルダー 6">
            <a:extLst>
              <a:ext uri="{FF2B5EF4-FFF2-40B4-BE49-F238E27FC236}">
                <a16:creationId xmlns:a16="http://schemas.microsoft.com/office/drawing/2014/main" id="{03C19704-2115-7D43-B574-927C0E960B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3304" y="697831"/>
            <a:ext cx="8131175" cy="4198936"/>
          </a:xfrm>
        </p:spPr>
        <p:txBody>
          <a:bodyPr/>
          <a:lstStyle/>
          <a:p>
            <a:r>
              <a:rPr lang="en-US" altLang="ja-JP" dirty="0"/>
              <a:t>D.P. complex 3D serial FFT - comparing the libraries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Looking at the total time of single round trip call</a:t>
            </a:r>
          </a:p>
          <a:p>
            <a:pPr lvl="2"/>
            <a:r>
              <a:rPr kumimoji="1" lang="en-US" altLang="ja-JP" dirty="0"/>
              <a:t>FFTW : sum of plan(F+B) and trans(F+B)</a:t>
            </a:r>
          </a:p>
          <a:p>
            <a:pPr lvl="2"/>
            <a:r>
              <a:rPr kumimoji="1" lang="en-US" altLang="ja-JP" dirty="0"/>
              <a:t>SSL2 : sum of FWD (</a:t>
            </a:r>
            <a:r>
              <a:rPr lang="en-US" altLang="ja-JP" dirty="0"/>
              <a:t>setup and trans)</a:t>
            </a:r>
            <a:r>
              <a:rPr kumimoji="1" lang="en-US" altLang="ja-JP" dirty="0"/>
              <a:t> and BACK (</a:t>
            </a:r>
            <a:r>
              <a:rPr lang="en-US" altLang="ja-JP" dirty="0"/>
              <a:t>trans)</a:t>
            </a:r>
            <a:endParaRPr kumimoji="1"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A939317-8271-374D-B860-9E7BD334B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7525"/>
            <a:ext cx="4709565" cy="310940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10B6C4BD-3BA1-B140-8843-E95F4035E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898" y="1827524"/>
            <a:ext cx="4536885" cy="303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5881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285E8B-8A39-8C44-8BAF-7F55AD71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28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597F51-E5DB-9144-8B31-05C9EB3615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353855" cy="4198936"/>
          </a:xfrm>
        </p:spPr>
        <p:txBody>
          <a:bodyPr/>
          <a:lstStyle/>
          <a:p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F2FB997-CBB2-9D48-A0BF-42A3C71B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SSL2-FFT vs FFTW on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– 3D benchmark</a:t>
            </a:r>
            <a:endParaRPr kumimoji="1" lang="ja-JP" altLang="en-US"/>
          </a:p>
        </p:txBody>
      </p:sp>
      <p:sp>
        <p:nvSpPr>
          <p:cNvPr id="11" name="テキスト プレースホルダー 2">
            <a:extLst>
              <a:ext uri="{FF2B5EF4-FFF2-40B4-BE49-F238E27FC236}">
                <a16:creationId xmlns:a16="http://schemas.microsoft.com/office/drawing/2014/main" id="{032FAA35-23CF-ED4F-806F-E54BDC26FEDD}"/>
              </a:ext>
            </a:extLst>
          </p:cNvPr>
          <p:cNvSpPr txBox="1">
            <a:spLocks/>
          </p:cNvSpPr>
          <p:nvPr/>
        </p:nvSpPr>
        <p:spPr>
          <a:xfrm>
            <a:off x="479427" y="654051"/>
            <a:ext cx="8131175" cy="4198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3597" indent="-203597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80000"/>
              <a:buFont typeface="Wingdings" panose="05000000000000000000" pitchFamily="2" charset="2"/>
              <a:buChar char="l"/>
              <a:defRPr sz="1600" b="1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1pPr>
            <a:lvl2pPr marL="407194" indent="-207169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65000"/>
              <a:buFont typeface="Wingdings" panose="05000000000000000000" pitchFamily="2" charset="2"/>
              <a:buChar char="l"/>
              <a:defRPr sz="1600" b="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2pPr>
            <a:lvl3pPr marL="607219" indent="-200025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45000"/>
              <a:buFont typeface="Wingdings" panose="05000000000000000000" pitchFamily="2" charset="2"/>
              <a:buChar char="l"/>
              <a:defRPr sz="1600" b="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3pPr>
            <a:lvl4pPr marL="808435" indent="-201216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130000"/>
              <a:buFont typeface="Adobe Caslon Pro Bold" panose="0205070206050A020403" pitchFamily="18" charset="0"/>
              <a:buChar char="-"/>
              <a:defRPr sz="160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4pPr>
            <a:lvl5pPr marL="1009650" indent="-201216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110000"/>
              <a:buFont typeface="Adobe Caslon Pro" panose="0205050205050A020403" pitchFamily="18" charset="0"/>
              <a:buChar char="-"/>
              <a:defRPr sz="160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5pPr>
            <a:lvl6pPr marL="1714500" indent="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Meiryo UI" panose="020B0604030504040204" pitchFamily="50" charset="-128"/>
              <a:buNone/>
              <a:defRPr sz="1200">
                <a:latin typeface="Meiryo UI"/>
                <a:ea typeface="Meiryo UI"/>
                <a:cs typeface="Meiryo UI"/>
                <a:sym typeface="Meiryo UI"/>
              </a:defRPr>
            </a:lvl6pPr>
            <a:lvl7pPr marL="22098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7pPr>
            <a:lvl8pPr marL="25527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8pPr>
            <a:lvl9pPr marL="28956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9pPr>
          </a:lstStyle>
          <a:p>
            <a:r>
              <a:rPr lang="en-US" altLang="ja-JP" dirty="0"/>
              <a:t>D.P. complex 3D serial FFT - comparing the libraries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Looking at the time for transformation (FWD+BACK) only</a:t>
            </a:r>
          </a:p>
          <a:p>
            <a:pPr lvl="1"/>
            <a:r>
              <a:rPr kumimoji="1" lang="en-US" altLang="ja-JP" dirty="0"/>
              <a:t>SSL2 and FFTW_MEASURE performance is close</a:t>
            </a:r>
            <a:endParaRPr kumimoji="1" lang="ja-JP" altLang="en-US"/>
          </a:p>
          <a:p>
            <a:pPr lvl="1"/>
            <a:endParaRPr kumimoji="1" lang="en-US" altLang="ja-JP" dirty="0"/>
          </a:p>
          <a:p>
            <a:endParaRPr kumimoji="1" lang="en-US" altLang="ja-JP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3BE1AD2-A6A5-5F48-856E-6CCBA9D4D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15" y="1754372"/>
            <a:ext cx="4739363" cy="3135130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0669B872-EAD6-AE42-980B-5EBDDC12F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150" y="1860870"/>
            <a:ext cx="4457283" cy="299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1349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9D0A00B-7D18-1B49-914B-9641F2E23D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2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0F8B158-8DD5-9648-A28C-E1ED740FA7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466741" cy="4198936"/>
          </a:xfrm>
        </p:spPr>
        <p:txBody>
          <a:bodyPr/>
          <a:lstStyle/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FC085AC6-2614-D047-9DF7-0DEA2A632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Fugaku</a:t>
            </a:r>
            <a:r>
              <a:rPr kumimoji="1" lang="en-US" altLang="ja-JP" dirty="0"/>
              <a:t> hardware at a glance</a:t>
            </a:r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7746F23-FB13-C641-9B08-8734DD29D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2" y="579467"/>
            <a:ext cx="1358246" cy="55585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1277272-6914-9947-B223-5049B4716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72" y="597446"/>
            <a:ext cx="2719004" cy="2825911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4BCAC6C6-19E0-A34F-9C03-6715287278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2" y="1168682"/>
            <a:ext cx="1847860" cy="1923143"/>
          </a:xfrm>
          <a:prstGeom prst="rect">
            <a:avLst/>
          </a:prstGeom>
        </p:spPr>
      </p:pic>
      <p:sp>
        <p:nvSpPr>
          <p:cNvPr id="18" name="テキスト プレースホルダー 2">
            <a:extLst>
              <a:ext uri="{FF2B5EF4-FFF2-40B4-BE49-F238E27FC236}">
                <a16:creationId xmlns:a16="http://schemas.microsoft.com/office/drawing/2014/main" id="{F2EF458F-10CA-1D48-AB9B-0B3595CDE121}"/>
              </a:ext>
            </a:extLst>
          </p:cNvPr>
          <p:cNvSpPr txBox="1">
            <a:spLocks/>
          </p:cNvSpPr>
          <p:nvPr/>
        </p:nvSpPr>
        <p:spPr>
          <a:xfrm>
            <a:off x="1757741" y="852268"/>
            <a:ext cx="3947519" cy="35822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3597" indent="-203597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80000"/>
              <a:buFont typeface="Wingdings" panose="05000000000000000000" pitchFamily="2" charset="2"/>
              <a:buChar char="l"/>
              <a:defRPr sz="1600" b="1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1pPr>
            <a:lvl2pPr marL="407194" indent="-207169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65000"/>
              <a:buFont typeface="Wingdings" panose="05000000000000000000" pitchFamily="2" charset="2"/>
              <a:buChar char="l"/>
              <a:defRPr sz="1600" b="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2pPr>
            <a:lvl3pPr marL="607219" indent="-200025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45000"/>
              <a:buFont typeface="Wingdings" panose="05000000000000000000" pitchFamily="2" charset="2"/>
              <a:buChar char="l"/>
              <a:defRPr sz="1600" b="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3pPr>
            <a:lvl4pPr marL="808435" indent="-201216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130000"/>
              <a:buFont typeface="Adobe Caslon Pro Bold" panose="0205070206050A020403" pitchFamily="18" charset="0"/>
              <a:buChar char="-"/>
              <a:defRPr sz="160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4pPr>
            <a:lvl5pPr marL="1009650" indent="-201216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110000"/>
              <a:buFont typeface="Adobe Caslon Pro" panose="0205050205050A020403" pitchFamily="18" charset="0"/>
              <a:buChar char="-"/>
              <a:defRPr sz="160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5pPr>
            <a:lvl6pPr marL="1714500" indent="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Meiryo UI" panose="020B0604030504040204" pitchFamily="50" charset="-128"/>
              <a:buNone/>
              <a:defRPr sz="1200">
                <a:latin typeface="Meiryo UI"/>
                <a:ea typeface="Meiryo UI"/>
                <a:cs typeface="Meiryo UI"/>
                <a:sym typeface="Meiryo UI"/>
              </a:defRPr>
            </a:lvl6pPr>
            <a:lvl7pPr marL="22098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7pPr>
            <a:lvl8pPr marL="25527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8pPr>
            <a:lvl9pPr marL="28956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9pPr>
          </a:lstStyle>
          <a:p>
            <a:r>
              <a:rPr kumimoji="1" lang="en-US" altLang="ja-JP" sz="1400" dirty="0"/>
              <a:t>A64FX CPU</a:t>
            </a:r>
          </a:p>
          <a:p>
            <a:pPr lvl="2"/>
            <a:r>
              <a:rPr kumimoji="1" lang="en-US" altLang="ja-JP" sz="1400" dirty="0"/>
              <a:t>2.0 </a:t>
            </a:r>
            <a:r>
              <a:rPr kumimoji="1" lang="en-US" altLang="ja-JP" sz="1400" dirty="0" err="1"/>
              <a:t>GHz@base</a:t>
            </a:r>
            <a:r>
              <a:rPr kumimoji="1" lang="en-US" altLang="ja-JP" sz="1400" dirty="0"/>
              <a:t>, 64GFlops/</a:t>
            </a:r>
            <a:r>
              <a:rPr kumimoji="1" lang="en-US" altLang="ja-JP" sz="1400" dirty="0" err="1"/>
              <a:t>core@peak</a:t>
            </a:r>
            <a:r>
              <a:rPr kumimoji="1" lang="en-US" altLang="ja-JP" sz="1400" dirty="0"/>
              <a:t> in </a:t>
            </a:r>
            <a:r>
              <a:rPr kumimoji="1" lang="en-US" altLang="ja-JP" sz="1400" dirty="0" err="1"/>
              <a:t>d.p.</a:t>
            </a:r>
            <a:r>
              <a:rPr kumimoji="1" lang="en-US" altLang="ja-JP" sz="1400" dirty="0"/>
              <a:t>, 12 cores/CMG.</a:t>
            </a:r>
          </a:p>
          <a:p>
            <a:pPr lvl="2"/>
            <a:r>
              <a:rPr kumimoji="1" lang="en-US" altLang="ja-JP" sz="1400" dirty="0"/>
              <a:t>4 CMGs per CPU with assistant cores :  3TFlops/</a:t>
            </a:r>
            <a:r>
              <a:rPr kumimoji="1" lang="en-US" altLang="ja-JP" sz="1400" dirty="0" err="1"/>
              <a:t>CPU@peak</a:t>
            </a:r>
            <a:r>
              <a:rPr kumimoji="1" lang="en-US" altLang="ja-JP" sz="1400" dirty="0"/>
              <a:t> in </a:t>
            </a:r>
            <a:r>
              <a:rPr kumimoji="1" lang="en-US" altLang="ja-JP" sz="1400" dirty="0" err="1"/>
              <a:t>d.p.</a:t>
            </a:r>
            <a:r>
              <a:rPr kumimoji="1" lang="en-US" altLang="ja-JP" sz="1400" dirty="0"/>
              <a:t>, 1CPU/node</a:t>
            </a:r>
          </a:p>
          <a:p>
            <a:pPr lvl="2"/>
            <a:r>
              <a:rPr kumimoji="1" lang="en-US" altLang="ja-JP" sz="1400" dirty="0"/>
              <a:t>L2$ : 8MB/CMG, 1TB/sec/</a:t>
            </a:r>
            <a:r>
              <a:rPr kumimoji="1" lang="en-US" altLang="ja-JP" sz="1400" dirty="0" err="1"/>
              <a:t>CMG@peak</a:t>
            </a:r>
            <a:r>
              <a:rPr kumimoji="1" lang="en-US" altLang="ja-JP" sz="1400" dirty="0"/>
              <a:t> in L2$.</a:t>
            </a:r>
          </a:p>
          <a:p>
            <a:pPr lvl="2"/>
            <a:r>
              <a:rPr kumimoji="1" lang="en-US" altLang="ja-JP" sz="1400" dirty="0"/>
              <a:t>Memory: HBM2 32 GB/CPU (8GB/CMG), 1TB/sec/</a:t>
            </a:r>
            <a:r>
              <a:rPr kumimoji="1" lang="en-US" altLang="ja-JP" sz="1400" dirty="0" err="1"/>
              <a:t>CPU@peak</a:t>
            </a:r>
            <a:r>
              <a:rPr kumimoji="1" lang="en-US" altLang="ja-JP" sz="1400" dirty="0"/>
              <a:t>.</a:t>
            </a:r>
          </a:p>
          <a:p>
            <a:pPr lvl="2"/>
            <a:endParaRPr kumimoji="1" lang="en-US" altLang="ja-JP" sz="1400" dirty="0"/>
          </a:p>
          <a:p>
            <a:r>
              <a:rPr kumimoji="1" lang="en-US" altLang="ja-JP" sz="1400" dirty="0" err="1"/>
              <a:t>TofuD</a:t>
            </a:r>
            <a:r>
              <a:rPr kumimoji="1" lang="en-US" altLang="ja-JP" sz="1400" dirty="0"/>
              <a:t> interconnect</a:t>
            </a:r>
          </a:p>
          <a:p>
            <a:pPr lvl="2"/>
            <a:r>
              <a:rPr kumimoji="1" lang="en-US" altLang="ja-JP" sz="1400" dirty="0"/>
              <a:t>6.8GB/sec injection BW x 6 TNIs per node</a:t>
            </a:r>
          </a:p>
          <a:p>
            <a:pPr lvl="1"/>
            <a:endParaRPr kumimoji="1" lang="en-US" altLang="ja-JP" sz="1400" dirty="0"/>
          </a:p>
          <a:p>
            <a:pPr lvl="1"/>
            <a:endParaRPr kumimoji="1" lang="en-US" altLang="ja-JP" sz="1400" dirty="0"/>
          </a:p>
        </p:txBody>
      </p:sp>
      <p:pic>
        <p:nvPicPr>
          <p:cNvPr id="19" name="図 18">
            <a:extLst>
              <a:ext uri="{FF2B5EF4-FFF2-40B4-BE49-F238E27FC236}">
                <a16:creationId xmlns:a16="http://schemas.microsoft.com/office/drawing/2014/main" id="{F1ECD301-134B-964A-9259-EC9B03B365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782" y="3531306"/>
            <a:ext cx="2339584" cy="155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5077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285E8B-8A39-8C44-8BAF-7F55AD71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88766" y="4852989"/>
            <a:ext cx="2057402" cy="253912"/>
          </a:xfrm>
        </p:spPr>
        <p:txBody>
          <a:bodyPr/>
          <a:lstStyle/>
          <a:p>
            <a:pPr lvl="0"/>
            <a:fld id="{86CB4B4D-7CA3-9044-876B-883B54F8677D}" type="slidenum">
              <a:rPr lang="en-US" altLang="ja-JP" smtClean="0"/>
              <a:t>29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597F51-E5DB-9144-8B31-05C9EB3615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353855" cy="4198936"/>
          </a:xfrm>
        </p:spPr>
        <p:txBody>
          <a:bodyPr/>
          <a:lstStyle/>
          <a:p>
            <a:r>
              <a:rPr lang="en-US" altLang="ja-JP" dirty="0"/>
              <a:t>in double precision 3D space, conduct many 1D transforms</a:t>
            </a:r>
          </a:p>
          <a:p>
            <a:pPr lvl="1"/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F2FB997-CBB2-9D48-A0BF-42A3C71B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3D space FFT in 1D vectors - </a:t>
            </a:r>
            <a:r>
              <a:rPr lang="en-US" altLang="ja-JP" dirty="0"/>
              <a:t>a real application case </a:t>
            </a:r>
            <a:endParaRPr kumimoji="1" lang="ja-JP" altLang="en-US"/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ECD59B03-980D-1145-8BCB-61DA559A202B}"/>
              </a:ext>
            </a:extLst>
          </p:cNvPr>
          <p:cNvGrpSpPr/>
          <p:nvPr/>
        </p:nvGrpSpPr>
        <p:grpSpPr>
          <a:xfrm>
            <a:off x="27206" y="3610763"/>
            <a:ext cx="2007340" cy="1645687"/>
            <a:chOff x="324217" y="0"/>
            <a:chExt cx="2268902" cy="1789126"/>
          </a:xfrm>
        </p:grpSpPr>
        <p:cxnSp>
          <p:nvCxnSpPr>
            <p:cNvPr id="32" name="直線矢印コネクタ 31">
              <a:extLst>
                <a:ext uri="{FF2B5EF4-FFF2-40B4-BE49-F238E27FC236}">
                  <a16:creationId xmlns:a16="http://schemas.microsoft.com/office/drawing/2014/main" id="{F484E87E-A726-724E-966C-F58359BAB55F}"/>
                </a:ext>
              </a:extLst>
            </p:cNvPr>
            <p:cNvCxnSpPr/>
            <p:nvPr/>
          </p:nvCxnSpPr>
          <p:spPr>
            <a:xfrm>
              <a:off x="1245241" y="1419795"/>
              <a:ext cx="1307125" cy="0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矢印コネクタ 32">
              <a:extLst>
                <a:ext uri="{FF2B5EF4-FFF2-40B4-BE49-F238E27FC236}">
                  <a16:creationId xmlns:a16="http://schemas.microsoft.com/office/drawing/2014/main" id="{47399895-FCE5-8C49-A2F3-449FDFC64B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5241" y="203651"/>
              <a:ext cx="0" cy="1216144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矢印コネクタ 33">
              <a:extLst>
                <a:ext uri="{FF2B5EF4-FFF2-40B4-BE49-F238E27FC236}">
                  <a16:creationId xmlns:a16="http://schemas.microsoft.com/office/drawing/2014/main" id="{3450CC68-8A85-9E41-A480-BD497210C0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3719" y="1086477"/>
              <a:ext cx="705601" cy="333319"/>
            </a:xfrm>
            <a:prstGeom prst="straightConnector1">
              <a:avLst/>
            </a:prstGeom>
            <a:ln w="190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10">
              <a:extLst>
                <a:ext uri="{FF2B5EF4-FFF2-40B4-BE49-F238E27FC236}">
                  <a16:creationId xmlns:a16="http://schemas.microsoft.com/office/drawing/2014/main" id="{02D073A7-48FD-C54C-BC94-E945D61AFA33}"/>
                </a:ext>
              </a:extLst>
            </p:cNvPr>
            <p:cNvSpPr txBox="1"/>
            <p:nvPr/>
          </p:nvSpPr>
          <p:spPr>
            <a:xfrm>
              <a:off x="1741604" y="1419794"/>
              <a:ext cx="851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ja-JP"/>
                <a:t>X dim.</a:t>
              </a:r>
              <a:endParaRPr kumimoji="1" lang="ja-JP" altLang="en-US"/>
            </a:p>
          </p:txBody>
        </p:sp>
        <p:sp>
          <p:nvSpPr>
            <p:cNvPr id="36" name="テキスト ボックス 83">
              <a:extLst>
                <a:ext uri="{FF2B5EF4-FFF2-40B4-BE49-F238E27FC236}">
                  <a16:creationId xmlns:a16="http://schemas.microsoft.com/office/drawing/2014/main" id="{13955605-AABD-5B49-9DFB-65620DC9A963}"/>
                </a:ext>
              </a:extLst>
            </p:cNvPr>
            <p:cNvSpPr txBox="1"/>
            <p:nvPr/>
          </p:nvSpPr>
          <p:spPr>
            <a:xfrm>
              <a:off x="895406" y="0"/>
              <a:ext cx="851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/>
                <a:t>Y</a:t>
              </a:r>
              <a:r>
                <a:rPr kumimoji="1" lang="en-US" altLang="ja-JP"/>
                <a:t> dim.</a:t>
              </a:r>
              <a:endParaRPr kumimoji="1" lang="ja-JP" altLang="en-US"/>
            </a:p>
          </p:txBody>
        </p:sp>
        <p:sp>
          <p:nvSpPr>
            <p:cNvPr id="37" name="テキスト ボックス 84">
              <a:extLst>
                <a:ext uri="{FF2B5EF4-FFF2-40B4-BE49-F238E27FC236}">
                  <a16:creationId xmlns:a16="http://schemas.microsoft.com/office/drawing/2014/main" id="{5876D17B-88EC-8943-92A7-537A3C61D649}"/>
                </a:ext>
              </a:extLst>
            </p:cNvPr>
            <p:cNvSpPr txBox="1"/>
            <p:nvPr/>
          </p:nvSpPr>
          <p:spPr>
            <a:xfrm>
              <a:off x="324217" y="717142"/>
              <a:ext cx="845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ja-JP" dirty="0"/>
                <a:t>Z</a:t>
              </a:r>
              <a:r>
                <a:rPr kumimoji="1" lang="en-US" altLang="ja-JP" dirty="0"/>
                <a:t> dim.</a:t>
              </a:r>
              <a:endParaRPr kumimoji="1" lang="ja-JP" altLang="en-US"/>
            </a:p>
          </p:txBody>
        </p:sp>
      </p:grpSp>
      <p:grpSp>
        <p:nvGrpSpPr>
          <p:cNvPr id="41" name="グループ化 40">
            <a:extLst>
              <a:ext uri="{FF2B5EF4-FFF2-40B4-BE49-F238E27FC236}">
                <a16:creationId xmlns:a16="http://schemas.microsoft.com/office/drawing/2014/main" id="{AF343593-FA71-934C-BD1F-42F431507D85}"/>
              </a:ext>
            </a:extLst>
          </p:cNvPr>
          <p:cNvGrpSpPr/>
          <p:nvPr/>
        </p:nvGrpSpPr>
        <p:grpSpPr>
          <a:xfrm flipH="1">
            <a:off x="1039900" y="3674680"/>
            <a:ext cx="1527285" cy="1057047"/>
            <a:chOff x="0" y="3852140"/>
            <a:chExt cx="4349262" cy="3235571"/>
          </a:xfrm>
        </p:grpSpPr>
        <p:grpSp>
          <p:nvGrpSpPr>
            <p:cNvPr id="76" name="グループ化 75">
              <a:extLst>
                <a:ext uri="{FF2B5EF4-FFF2-40B4-BE49-F238E27FC236}">
                  <a16:creationId xmlns:a16="http://schemas.microsoft.com/office/drawing/2014/main" id="{401AD7C7-C2E0-9B4A-8E83-241629AA6111}"/>
                </a:ext>
              </a:extLst>
            </p:cNvPr>
            <p:cNvGrpSpPr/>
            <p:nvPr/>
          </p:nvGrpSpPr>
          <p:grpSpPr>
            <a:xfrm>
              <a:off x="5860" y="4473464"/>
              <a:ext cx="3036277" cy="2614246"/>
              <a:chOff x="5860" y="4473464"/>
              <a:chExt cx="3036277" cy="2614246"/>
            </a:xfrm>
          </p:grpSpPr>
          <p:sp>
            <p:nvSpPr>
              <p:cNvPr id="85" name="正方形/長方形 84">
                <a:extLst>
                  <a:ext uri="{FF2B5EF4-FFF2-40B4-BE49-F238E27FC236}">
                    <a16:creationId xmlns:a16="http://schemas.microsoft.com/office/drawing/2014/main" id="{0AD3C54B-8CA4-6247-AE18-E846FA802EB1}"/>
                  </a:ext>
                </a:extLst>
              </p:cNvPr>
              <p:cNvSpPr/>
              <p:nvPr/>
            </p:nvSpPr>
            <p:spPr>
              <a:xfrm>
                <a:off x="5860" y="4473464"/>
                <a:ext cx="3036277" cy="26142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86" name="正方形/長方形 85">
                <a:extLst>
                  <a:ext uri="{FF2B5EF4-FFF2-40B4-BE49-F238E27FC236}">
                    <a16:creationId xmlns:a16="http://schemas.microsoft.com/office/drawing/2014/main" id="{4235273D-F7AF-4F41-86A4-16A967D56DA1}"/>
                  </a:ext>
                </a:extLst>
              </p:cNvPr>
              <p:cNvSpPr/>
              <p:nvPr/>
            </p:nvSpPr>
            <p:spPr>
              <a:xfrm>
                <a:off x="5860" y="5059618"/>
                <a:ext cx="3036277" cy="135987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87" name="正方形/長方形 86">
                <a:extLst>
                  <a:ext uri="{FF2B5EF4-FFF2-40B4-BE49-F238E27FC236}">
                    <a16:creationId xmlns:a16="http://schemas.microsoft.com/office/drawing/2014/main" id="{240003EE-2016-3F4C-B687-CABCE08C0FDD}"/>
                  </a:ext>
                </a:extLst>
              </p:cNvPr>
              <p:cNvSpPr/>
              <p:nvPr/>
            </p:nvSpPr>
            <p:spPr>
              <a:xfrm>
                <a:off x="5860" y="5739556"/>
                <a:ext cx="3036277" cy="67993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cxnSp>
            <p:nvCxnSpPr>
              <p:cNvPr id="88" name="直線コネクタ 87">
                <a:extLst>
                  <a:ext uri="{FF2B5EF4-FFF2-40B4-BE49-F238E27FC236}">
                    <a16:creationId xmlns:a16="http://schemas.microsoft.com/office/drawing/2014/main" id="{0BF9FD14-3B80-6E4E-90A7-FD094CC2CE22}"/>
                  </a:ext>
                </a:extLst>
              </p:cNvPr>
              <p:cNvCxnSpPr>
                <a:stCxn id="85" idx="0"/>
                <a:endCxn id="85" idx="2"/>
              </p:cNvCxnSpPr>
              <p:nvPr/>
            </p:nvCxnSpPr>
            <p:spPr>
              <a:xfrm flipH="1">
                <a:off x="1523999" y="4473464"/>
                <a:ext cx="0" cy="261424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コネクタ 88">
                <a:extLst>
                  <a:ext uri="{FF2B5EF4-FFF2-40B4-BE49-F238E27FC236}">
                    <a16:creationId xmlns:a16="http://schemas.microsoft.com/office/drawing/2014/main" id="{92CE9F7A-528B-A34B-A4DF-C30562016BEF}"/>
                  </a:ext>
                </a:extLst>
              </p:cNvPr>
              <p:cNvCxnSpPr/>
              <p:nvPr/>
            </p:nvCxnSpPr>
            <p:spPr>
              <a:xfrm flipH="1">
                <a:off x="2321167" y="4473464"/>
                <a:ext cx="0" cy="261424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コネクタ 89">
                <a:extLst>
                  <a:ext uri="{FF2B5EF4-FFF2-40B4-BE49-F238E27FC236}">
                    <a16:creationId xmlns:a16="http://schemas.microsoft.com/office/drawing/2014/main" id="{176F6DC7-4874-0C4C-A9AF-F70A9BDC9F92}"/>
                  </a:ext>
                </a:extLst>
              </p:cNvPr>
              <p:cNvCxnSpPr/>
              <p:nvPr/>
            </p:nvCxnSpPr>
            <p:spPr>
              <a:xfrm flipH="1">
                <a:off x="785445" y="4473464"/>
                <a:ext cx="0" cy="261424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フリーフォーム 76">
              <a:extLst>
                <a:ext uri="{FF2B5EF4-FFF2-40B4-BE49-F238E27FC236}">
                  <a16:creationId xmlns:a16="http://schemas.microsoft.com/office/drawing/2014/main" id="{11C6063E-4D5D-954B-B3B7-9A8B3BA4D181}"/>
                </a:ext>
              </a:extLst>
            </p:cNvPr>
            <p:cNvSpPr/>
            <p:nvPr/>
          </p:nvSpPr>
          <p:spPr>
            <a:xfrm>
              <a:off x="0" y="3863865"/>
              <a:ext cx="4349262" cy="3223846"/>
            </a:xfrm>
            <a:custGeom>
              <a:avLst/>
              <a:gdLst>
                <a:gd name="connsiteX0" fmla="*/ 0 w 4349262"/>
                <a:gd name="connsiteY0" fmla="*/ 597877 h 3223846"/>
                <a:gd name="connsiteX1" fmla="*/ 1301262 w 4349262"/>
                <a:gd name="connsiteY1" fmla="*/ 11723 h 3223846"/>
                <a:gd name="connsiteX2" fmla="*/ 4314092 w 4349262"/>
                <a:gd name="connsiteY2" fmla="*/ 0 h 3223846"/>
                <a:gd name="connsiteX3" fmla="*/ 4349262 w 4349262"/>
                <a:gd name="connsiteY3" fmla="*/ 2567354 h 3223846"/>
                <a:gd name="connsiteX4" fmla="*/ 3024554 w 4349262"/>
                <a:gd name="connsiteY4" fmla="*/ 3223846 h 322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9262" h="3223846">
                  <a:moveTo>
                    <a:pt x="0" y="597877"/>
                  </a:moveTo>
                  <a:lnTo>
                    <a:pt x="1301262" y="11723"/>
                  </a:lnTo>
                  <a:lnTo>
                    <a:pt x="4314092" y="0"/>
                  </a:lnTo>
                  <a:lnTo>
                    <a:pt x="4349262" y="2567354"/>
                  </a:lnTo>
                  <a:lnTo>
                    <a:pt x="3024554" y="3223846"/>
                  </a:ln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/>
            </a:p>
          </p:txBody>
        </p:sp>
        <p:cxnSp>
          <p:nvCxnSpPr>
            <p:cNvPr id="78" name="直線コネクタ 77">
              <a:extLst>
                <a:ext uri="{FF2B5EF4-FFF2-40B4-BE49-F238E27FC236}">
                  <a16:creationId xmlns:a16="http://schemas.microsoft.com/office/drawing/2014/main" id="{0EE6505E-AECA-C449-BE33-DBF4F1BA3107}"/>
                </a:ext>
              </a:extLst>
            </p:cNvPr>
            <p:cNvCxnSpPr>
              <a:cxnSpLocks/>
              <a:endCxn id="77" idx="2"/>
            </p:cNvCxnSpPr>
            <p:nvPr/>
          </p:nvCxnSpPr>
          <p:spPr>
            <a:xfrm flipV="1">
              <a:off x="3042137" y="3863864"/>
              <a:ext cx="1271955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コネクタ 78">
              <a:extLst>
                <a:ext uri="{FF2B5EF4-FFF2-40B4-BE49-F238E27FC236}">
                  <a16:creationId xmlns:a16="http://schemas.microsoft.com/office/drawing/2014/main" id="{6FBF4D02-3E4E-7F45-AA52-5F7A0A04C8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06414" y="3875588"/>
              <a:ext cx="1271955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>
              <a:extLst>
                <a:ext uri="{FF2B5EF4-FFF2-40B4-BE49-F238E27FC236}">
                  <a16:creationId xmlns:a16="http://schemas.microsoft.com/office/drawing/2014/main" id="{518703F9-56EA-684B-B0D1-D77EB57974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5267" y="3852140"/>
              <a:ext cx="1271955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>
              <a:extLst>
                <a:ext uri="{FF2B5EF4-FFF2-40B4-BE49-F238E27FC236}">
                  <a16:creationId xmlns:a16="http://schemas.microsoft.com/office/drawing/2014/main" id="{294D8B04-CD7F-2648-8FEC-F9E703C2B1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80135" y="3887311"/>
              <a:ext cx="1271955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>
              <a:extLst>
                <a:ext uri="{FF2B5EF4-FFF2-40B4-BE49-F238E27FC236}">
                  <a16:creationId xmlns:a16="http://schemas.microsoft.com/office/drawing/2014/main" id="{9D31CAAA-E709-2940-AC06-FBE7F77A29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9718" y="4485187"/>
              <a:ext cx="1271955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線コネクタ 82">
              <a:extLst>
                <a:ext uri="{FF2B5EF4-FFF2-40B4-BE49-F238E27FC236}">
                  <a16:creationId xmlns:a16="http://schemas.microsoft.com/office/drawing/2014/main" id="{FB423279-15EE-F042-8D50-4D9C975056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8512" y="5106511"/>
              <a:ext cx="1271955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コネクタ 83">
              <a:extLst>
                <a:ext uri="{FF2B5EF4-FFF2-40B4-BE49-F238E27FC236}">
                  <a16:creationId xmlns:a16="http://schemas.microsoft.com/office/drawing/2014/main" id="{118AE1AF-7F1C-0845-B3A2-1D9A6FED9E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8514" y="5739556"/>
              <a:ext cx="1271955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F708D200-DABA-324E-9655-14A1C27B4458}"/>
              </a:ext>
            </a:extLst>
          </p:cNvPr>
          <p:cNvGrpSpPr/>
          <p:nvPr/>
        </p:nvGrpSpPr>
        <p:grpSpPr>
          <a:xfrm flipH="1">
            <a:off x="1042988" y="1160571"/>
            <a:ext cx="1461269" cy="1032525"/>
            <a:chOff x="3" y="0"/>
            <a:chExt cx="4349264" cy="3223846"/>
          </a:xfrm>
        </p:grpSpPr>
        <p:grpSp>
          <p:nvGrpSpPr>
            <p:cNvPr id="61" name="グループ化 60">
              <a:extLst>
                <a:ext uri="{FF2B5EF4-FFF2-40B4-BE49-F238E27FC236}">
                  <a16:creationId xmlns:a16="http://schemas.microsoft.com/office/drawing/2014/main" id="{5C2DAEE1-9E32-1643-943F-E55018F2C839}"/>
                </a:ext>
              </a:extLst>
            </p:cNvPr>
            <p:cNvGrpSpPr/>
            <p:nvPr/>
          </p:nvGrpSpPr>
          <p:grpSpPr>
            <a:xfrm>
              <a:off x="3" y="609600"/>
              <a:ext cx="3036277" cy="2614246"/>
              <a:chOff x="3" y="609600"/>
              <a:chExt cx="3036277" cy="2614246"/>
            </a:xfrm>
          </p:grpSpPr>
          <p:sp>
            <p:nvSpPr>
              <p:cNvPr id="73" name="正方形/長方形 72">
                <a:extLst>
                  <a:ext uri="{FF2B5EF4-FFF2-40B4-BE49-F238E27FC236}">
                    <a16:creationId xmlns:a16="http://schemas.microsoft.com/office/drawing/2014/main" id="{AA94C390-2925-A64D-BC00-D901B723D1EF}"/>
                  </a:ext>
                </a:extLst>
              </p:cNvPr>
              <p:cNvSpPr/>
              <p:nvPr/>
            </p:nvSpPr>
            <p:spPr>
              <a:xfrm>
                <a:off x="3" y="609600"/>
                <a:ext cx="3036277" cy="26142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74" name="正方形/長方形 73">
                <a:extLst>
                  <a:ext uri="{FF2B5EF4-FFF2-40B4-BE49-F238E27FC236}">
                    <a16:creationId xmlns:a16="http://schemas.microsoft.com/office/drawing/2014/main" id="{C2B341DF-F377-094C-99BD-F0E2C5B41ECF}"/>
                  </a:ext>
                </a:extLst>
              </p:cNvPr>
              <p:cNvSpPr/>
              <p:nvPr/>
            </p:nvSpPr>
            <p:spPr>
              <a:xfrm>
                <a:off x="3" y="1195754"/>
                <a:ext cx="3036277" cy="135987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75" name="正方形/長方形 74">
                <a:extLst>
                  <a:ext uri="{FF2B5EF4-FFF2-40B4-BE49-F238E27FC236}">
                    <a16:creationId xmlns:a16="http://schemas.microsoft.com/office/drawing/2014/main" id="{EFC26BE1-F54F-394E-84EB-4050FE91DA15}"/>
                  </a:ext>
                </a:extLst>
              </p:cNvPr>
              <p:cNvSpPr/>
              <p:nvPr/>
            </p:nvSpPr>
            <p:spPr>
              <a:xfrm>
                <a:off x="3" y="1875692"/>
                <a:ext cx="3036277" cy="67993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sp>
          <p:nvSpPr>
            <p:cNvPr id="62" name="フリーフォーム 61">
              <a:extLst>
                <a:ext uri="{FF2B5EF4-FFF2-40B4-BE49-F238E27FC236}">
                  <a16:creationId xmlns:a16="http://schemas.microsoft.com/office/drawing/2014/main" id="{CE9D24DC-6364-064C-9891-E4BE8C8EF036}"/>
                </a:ext>
              </a:extLst>
            </p:cNvPr>
            <p:cNvSpPr/>
            <p:nvPr/>
          </p:nvSpPr>
          <p:spPr>
            <a:xfrm>
              <a:off x="5" y="0"/>
              <a:ext cx="4349262" cy="3223846"/>
            </a:xfrm>
            <a:custGeom>
              <a:avLst/>
              <a:gdLst>
                <a:gd name="connsiteX0" fmla="*/ 0 w 4349262"/>
                <a:gd name="connsiteY0" fmla="*/ 597877 h 3223846"/>
                <a:gd name="connsiteX1" fmla="*/ 1301262 w 4349262"/>
                <a:gd name="connsiteY1" fmla="*/ 11723 h 3223846"/>
                <a:gd name="connsiteX2" fmla="*/ 4314092 w 4349262"/>
                <a:gd name="connsiteY2" fmla="*/ 0 h 3223846"/>
                <a:gd name="connsiteX3" fmla="*/ 4349262 w 4349262"/>
                <a:gd name="connsiteY3" fmla="*/ 2567354 h 3223846"/>
                <a:gd name="connsiteX4" fmla="*/ 3024554 w 4349262"/>
                <a:gd name="connsiteY4" fmla="*/ 3223846 h 322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9262" h="3223846">
                  <a:moveTo>
                    <a:pt x="0" y="597877"/>
                  </a:moveTo>
                  <a:lnTo>
                    <a:pt x="1301262" y="11723"/>
                  </a:lnTo>
                  <a:lnTo>
                    <a:pt x="4314092" y="0"/>
                  </a:lnTo>
                  <a:lnTo>
                    <a:pt x="4349262" y="2567354"/>
                  </a:lnTo>
                  <a:lnTo>
                    <a:pt x="3024554" y="3223846"/>
                  </a:ln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>
              <a:extLst>
                <a:ext uri="{FF2B5EF4-FFF2-40B4-BE49-F238E27FC236}">
                  <a16:creationId xmlns:a16="http://schemas.microsoft.com/office/drawing/2014/main" id="{54727F72-5A35-DB4B-9DAE-4936C29FAA93}"/>
                </a:ext>
              </a:extLst>
            </p:cNvPr>
            <p:cNvCxnSpPr>
              <a:cxnSpLocks/>
              <a:endCxn id="62" idx="2"/>
            </p:cNvCxnSpPr>
            <p:nvPr/>
          </p:nvCxnSpPr>
          <p:spPr>
            <a:xfrm flipV="1">
              <a:off x="3042140" y="0"/>
              <a:ext cx="1271958" cy="6096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>
              <a:extLst>
                <a:ext uri="{FF2B5EF4-FFF2-40B4-BE49-F238E27FC236}">
                  <a16:creationId xmlns:a16="http://schemas.microsoft.com/office/drawing/2014/main" id="{7E4EAAF8-FBFC-4D45-A40E-B1BE06EBA0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9720" y="621324"/>
              <a:ext cx="1271956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>
              <a:extLst>
                <a:ext uri="{FF2B5EF4-FFF2-40B4-BE49-F238E27FC236}">
                  <a16:creationId xmlns:a16="http://schemas.microsoft.com/office/drawing/2014/main" id="{714A0B73-0DDE-4B46-9A60-6D5412A868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8516" y="1242648"/>
              <a:ext cx="1271956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>
              <a:extLst>
                <a:ext uri="{FF2B5EF4-FFF2-40B4-BE49-F238E27FC236}">
                  <a16:creationId xmlns:a16="http://schemas.microsoft.com/office/drawing/2014/main" id="{55BCD000-D610-FF48-8ADD-E9955D9E0D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8516" y="1875692"/>
              <a:ext cx="1271956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コネクタ 66">
              <a:extLst>
                <a:ext uri="{FF2B5EF4-FFF2-40B4-BE49-F238E27FC236}">
                  <a16:creationId xmlns:a16="http://schemas.microsoft.com/office/drawing/2014/main" id="{6592ADA1-0E4D-2C43-8F19-E1E9AC09196E}"/>
                </a:ext>
              </a:extLst>
            </p:cNvPr>
            <p:cNvCxnSpPr/>
            <p:nvPr/>
          </p:nvCxnSpPr>
          <p:spPr>
            <a:xfrm>
              <a:off x="1078526" y="128955"/>
              <a:ext cx="303627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>
              <a:extLst>
                <a:ext uri="{FF2B5EF4-FFF2-40B4-BE49-F238E27FC236}">
                  <a16:creationId xmlns:a16="http://schemas.microsoft.com/office/drawing/2014/main" id="{50764829-9612-9B4F-B420-11C366A07ADA}"/>
                </a:ext>
              </a:extLst>
            </p:cNvPr>
            <p:cNvCxnSpPr/>
            <p:nvPr/>
          </p:nvCxnSpPr>
          <p:spPr>
            <a:xfrm>
              <a:off x="381001" y="422031"/>
              <a:ext cx="303627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BD4DB7F3-5D88-0245-91BF-7EE897D4C1A8}"/>
                </a:ext>
              </a:extLst>
            </p:cNvPr>
            <p:cNvCxnSpPr/>
            <p:nvPr/>
          </p:nvCxnSpPr>
          <p:spPr>
            <a:xfrm>
              <a:off x="738553" y="257906"/>
              <a:ext cx="303627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>
              <a:extLst>
                <a:ext uri="{FF2B5EF4-FFF2-40B4-BE49-F238E27FC236}">
                  <a16:creationId xmlns:a16="http://schemas.microsoft.com/office/drawing/2014/main" id="{47466862-D438-CB44-BBCB-CB0DD119E35C}"/>
                </a:ext>
              </a:extLst>
            </p:cNvPr>
            <p:cNvCxnSpPr/>
            <p:nvPr/>
          </p:nvCxnSpPr>
          <p:spPr>
            <a:xfrm flipH="1">
              <a:off x="3417280" y="422031"/>
              <a:ext cx="0" cy="25556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>
              <a:extLst>
                <a:ext uri="{FF2B5EF4-FFF2-40B4-BE49-F238E27FC236}">
                  <a16:creationId xmlns:a16="http://schemas.microsoft.com/office/drawing/2014/main" id="{F0453817-6213-334C-96F9-9B2C9F913878}"/>
                </a:ext>
              </a:extLst>
            </p:cNvPr>
            <p:cNvCxnSpPr/>
            <p:nvPr/>
          </p:nvCxnSpPr>
          <p:spPr>
            <a:xfrm flipH="1">
              <a:off x="4067911" y="128955"/>
              <a:ext cx="0" cy="25556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>
              <a:extLst>
                <a:ext uri="{FF2B5EF4-FFF2-40B4-BE49-F238E27FC236}">
                  <a16:creationId xmlns:a16="http://schemas.microsoft.com/office/drawing/2014/main" id="{300FF095-D7D9-7446-953D-32DD92A440FF}"/>
                </a:ext>
              </a:extLst>
            </p:cNvPr>
            <p:cNvCxnSpPr/>
            <p:nvPr/>
          </p:nvCxnSpPr>
          <p:spPr>
            <a:xfrm flipH="1">
              <a:off x="3727941" y="328245"/>
              <a:ext cx="0" cy="25556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C3363D1D-18E0-3A48-A2C8-5963CBA5E01E}"/>
              </a:ext>
            </a:extLst>
          </p:cNvPr>
          <p:cNvGrpSpPr/>
          <p:nvPr/>
        </p:nvGrpSpPr>
        <p:grpSpPr>
          <a:xfrm>
            <a:off x="1033829" y="2402630"/>
            <a:ext cx="1531298" cy="1089787"/>
            <a:chOff x="1" y="2031341"/>
            <a:chExt cx="4356386" cy="3249213"/>
          </a:xfrm>
        </p:grpSpPr>
        <p:grpSp>
          <p:nvGrpSpPr>
            <p:cNvPr id="45" name="グループ化 44">
              <a:extLst>
                <a:ext uri="{FF2B5EF4-FFF2-40B4-BE49-F238E27FC236}">
                  <a16:creationId xmlns:a16="http://schemas.microsoft.com/office/drawing/2014/main" id="{002412E1-4A80-2241-8DCF-7AF5AE1ECF70}"/>
                </a:ext>
              </a:extLst>
            </p:cNvPr>
            <p:cNvGrpSpPr/>
            <p:nvPr/>
          </p:nvGrpSpPr>
          <p:grpSpPr>
            <a:xfrm>
              <a:off x="1320110" y="2666308"/>
              <a:ext cx="3036277" cy="2614246"/>
              <a:chOff x="1320110" y="2666308"/>
              <a:chExt cx="3036277" cy="2614246"/>
            </a:xfrm>
          </p:grpSpPr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B78635DC-797D-9942-A95E-0AE6A29FDB56}"/>
                  </a:ext>
                </a:extLst>
              </p:cNvPr>
              <p:cNvSpPr/>
              <p:nvPr/>
            </p:nvSpPr>
            <p:spPr>
              <a:xfrm flipH="1">
                <a:off x="1320110" y="2666308"/>
                <a:ext cx="3036277" cy="26142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cxnSp>
            <p:nvCxnSpPr>
              <p:cNvPr id="58" name="直線コネクタ 57">
                <a:extLst>
                  <a:ext uri="{FF2B5EF4-FFF2-40B4-BE49-F238E27FC236}">
                    <a16:creationId xmlns:a16="http://schemas.microsoft.com/office/drawing/2014/main" id="{430AF6AB-84DC-864D-98FD-8A5F8E791759}"/>
                  </a:ext>
                </a:extLst>
              </p:cNvPr>
              <p:cNvCxnSpPr>
                <a:stCxn id="57" idx="0"/>
                <a:endCxn id="57" idx="2"/>
              </p:cNvCxnSpPr>
              <p:nvPr/>
            </p:nvCxnSpPr>
            <p:spPr>
              <a:xfrm>
                <a:off x="2838248" y="2666308"/>
                <a:ext cx="0" cy="261424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コネクタ 58">
                <a:extLst>
                  <a:ext uri="{FF2B5EF4-FFF2-40B4-BE49-F238E27FC236}">
                    <a16:creationId xmlns:a16="http://schemas.microsoft.com/office/drawing/2014/main" id="{8319E039-0735-C043-A95D-77E5021504EA}"/>
                  </a:ext>
                </a:extLst>
              </p:cNvPr>
              <p:cNvCxnSpPr/>
              <p:nvPr/>
            </p:nvCxnSpPr>
            <p:spPr>
              <a:xfrm>
                <a:off x="2041080" y="2666308"/>
                <a:ext cx="0" cy="261424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コネクタ 59">
                <a:extLst>
                  <a:ext uri="{FF2B5EF4-FFF2-40B4-BE49-F238E27FC236}">
                    <a16:creationId xmlns:a16="http://schemas.microsoft.com/office/drawing/2014/main" id="{4926F517-BFCB-5A4A-983D-2B367A2E9535}"/>
                  </a:ext>
                </a:extLst>
              </p:cNvPr>
              <p:cNvCxnSpPr/>
              <p:nvPr/>
            </p:nvCxnSpPr>
            <p:spPr>
              <a:xfrm>
                <a:off x="3576803" y="2666308"/>
                <a:ext cx="0" cy="2614246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フリーフォーム 45">
              <a:extLst>
                <a:ext uri="{FF2B5EF4-FFF2-40B4-BE49-F238E27FC236}">
                  <a16:creationId xmlns:a16="http://schemas.microsoft.com/office/drawing/2014/main" id="{263BF5A9-3C6E-2746-BAE8-4B3992B7E6FF}"/>
                </a:ext>
              </a:extLst>
            </p:cNvPr>
            <p:cNvSpPr/>
            <p:nvPr/>
          </p:nvSpPr>
          <p:spPr>
            <a:xfrm flipH="1">
              <a:off x="1" y="2043066"/>
              <a:ext cx="4349262" cy="3223846"/>
            </a:xfrm>
            <a:custGeom>
              <a:avLst/>
              <a:gdLst>
                <a:gd name="connsiteX0" fmla="*/ 0 w 4349262"/>
                <a:gd name="connsiteY0" fmla="*/ 597877 h 3223846"/>
                <a:gd name="connsiteX1" fmla="*/ 1301262 w 4349262"/>
                <a:gd name="connsiteY1" fmla="*/ 11723 h 3223846"/>
                <a:gd name="connsiteX2" fmla="*/ 4314092 w 4349262"/>
                <a:gd name="connsiteY2" fmla="*/ 0 h 3223846"/>
                <a:gd name="connsiteX3" fmla="*/ 4349262 w 4349262"/>
                <a:gd name="connsiteY3" fmla="*/ 2567354 h 3223846"/>
                <a:gd name="connsiteX4" fmla="*/ 3024554 w 4349262"/>
                <a:gd name="connsiteY4" fmla="*/ 3223846 h 322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9262" h="3223846">
                  <a:moveTo>
                    <a:pt x="0" y="597877"/>
                  </a:moveTo>
                  <a:lnTo>
                    <a:pt x="1301262" y="11723"/>
                  </a:lnTo>
                  <a:lnTo>
                    <a:pt x="4314092" y="0"/>
                  </a:lnTo>
                  <a:lnTo>
                    <a:pt x="4349262" y="2567354"/>
                  </a:lnTo>
                  <a:lnTo>
                    <a:pt x="3024554" y="3223846"/>
                  </a:ln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/>
            </a:p>
          </p:txBody>
        </p:sp>
        <p:cxnSp>
          <p:nvCxnSpPr>
            <p:cNvPr id="47" name="直線コネクタ 46">
              <a:extLst>
                <a:ext uri="{FF2B5EF4-FFF2-40B4-BE49-F238E27FC236}">
                  <a16:creationId xmlns:a16="http://schemas.microsoft.com/office/drawing/2014/main" id="{15DE190A-ABAE-2D4B-B6C4-51DFC68A8BC6}"/>
                </a:ext>
              </a:extLst>
            </p:cNvPr>
            <p:cNvCxnSpPr>
              <a:cxnSpLocks/>
              <a:endCxn id="46" idx="2"/>
            </p:cNvCxnSpPr>
            <p:nvPr/>
          </p:nvCxnSpPr>
          <p:spPr>
            <a:xfrm flipH="1" flipV="1">
              <a:off x="35172" y="2043066"/>
              <a:ext cx="1271954" cy="6095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>
              <a:extLst>
                <a:ext uri="{FF2B5EF4-FFF2-40B4-BE49-F238E27FC236}">
                  <a16:creationId xmlns:a16="http://schemas.microsoft.com/office/drawing/2014/main" id="{D02B6457-CAF6-3440-9248-C8C9CFC396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70894" y="2054789"/>
              <a:ext cx="1271954" cy="6095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>
              <a:extLst>
                <a:ext uri="{FF2B5EF4-FFF2-40B4-BE49-F238E27FC236}">
                  <a16:creationId xmlns:a16="http://schemas.microsoft.com/office/drawing/2014/main" id="{BFBAA66C-1E73-AD49-9450-2706FC5EF1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42042" y="2031341"/>
              <a:ext cx="1271954" cy="6095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>
              <a:extLst>
                <a:ext uri="{FF2B5EF4-FFF2-40B4-BE49-F238E27FC236}">
                  <a16:creationId xmlns:a16="http://schemas.microsoft.com/office/drawing/2014/main" id="{67F80193-3CB9-BB48-8A2A-3E19BB6270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7173" y="2066512"/>
              <a:ext cx="1271954" cy="60959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>
              <a:extLst>
                <a:ext uri="{FF2B5EF4-FFF2-40B4-BE49-F238E27FC236}">
                  <a16:creationId xmlns:a16="http://schemas.microsoft.com/office/drawing/2014/main" id="{4121AAF5-B9E4-3748-9083-CCD4FDE1B5BB}"/>
                </a:ext>
              </a:extLst>
            </p:cNvPr>
            <p:cNvCxnSpPr/>
            <p:nvPr/>
          </p:nvCxnSpPr>
          <p:spPr>
            <a:xfrm flipH="1">
              <a:off x="234462" y="2172021"/>
              <a:ext cx="303627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>
              <a:extLst>
                <a:ext uri="{FF2B5EF4-FFF2-40B4-BE49-F238E27FC236}">
                  <a16:creationId xmlns:a16="http://schemas.microsoft.com/office/drawing/2014/main" id="{39CE139A-BB57-114D-B839-CF02701CAD8E}"/>
                </a:ext>
              </a:extLst>
            </p:cNvPr>
            <p:cNvCxnSpPr/>
            <p:nvPr/>
          </p:nvCxnSpPr>
          <p:spPr>
            <a:xfrm flipH="1">
              <a:off x="931988" y="2465097"/>
              <a:ext cx="303627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>
              <a:extLst>
                <a:ext uri="{FF2B5EF4-FFF2-40B4-BE49-F238E27FC236}">
                  <a16:creationId xmlns:a16="http://schemas.microsoft.com/office/drawing/2014/main" id="{E45EE8EA-B3F4-8144-A9AC-4FB66E3A36AF}"/>
                </a:ext>
              </a:extLst>
            </p:cNvPr>
            <p:cNvCxnSpPr/>
            <p:nvPr/>
          </p:nvCxnSpPr>
          <p:spPr>
            <a:xfrm flipH="1">
              <a:off x="574435" y="2300971"/>
              <a:ext cx="303627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>
              <a:extLst>
                <a:ext uri="{FF2B5EF4-FFF2-40B4-BE49-F238E27FC236}">
                  <a16:creationId xmlns:a16="http://schemas.microsoft.com/office/drawing/2014/main" id="{CF0EA1A5-B2C5-D846-B3FB-7F04CE6AB28C}"/>
                </a:ext>
              </a:extLst>
            </p:cNvPr>
            <p:cNvCxnSpPr/>
            <p:nvPr/>
          </p:nvCxnSpPr>
          <p:spPr>
            <a:xfrm>
              <a:off x="931988" y="2465097"/>
              <a:ext cx="0" cy="25556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>
              <a:extLst>
                <a:ext uri="{FF2B5EF4-FFF2-40B4-BE49-F238E27FC236}">
                  <a16:creationId xmlns:a16="http://schemas.microsoft.com/office/drawing/2014/main" id="{0329640B-D19D-1D49-B168-38ADB416FA82}"/>
                </a:ext>
              </a:extLst>
            </p:cNvPr>
            <p:cNvCxnSpPr/>
            <p:nvPr/>
          </p:nvCxnSpPr>
          <p:spPr>
            <a:xfrm>
              <a:off x="281356" y="2172021"/>
              <a:ext cx="0" cy="25556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D6F96C02-F295-984D-9A39-95EBA7C8E485}"/>
                </a:ext>
              </a:extLst>
            </p:cNvPr>
            <p:cNvCxnSpPr/>
            <p:nvPr/>
          </p:nvCxnSpPr>
          <p:spPr>
            <a:xfrm>
              <a:off x="621327" y="2371312"/>
              <a:ext cx="0" cy="25556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テキスト ボックス 11">
            <a:extLst>
              <a:ext uri="{FF2B5EF4-FFF2-40B4-BE49-F238E27FC236}">
                <a16:creationId xmlns:a16="http://schemas.microsoft.com/office/drawing/2014/main" id="{35AAE4AC-6C2F-4249-A60C-67F759C25879}"/>
              </a:ext>
            </a:extLst>
          </p:cNvPr>
          <p:cNvSpPr txBox="1"/>
          <p:nvPr/>
        </p:nvSpPr>
        <p:spPr>
          <a:xfrm>
            <a:off x="2612306" y="1243172"/>
            <a:ext cx="1992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200" dirty="0">
                <a:latin typeface="Helvetica" pitchFamily="2" charset="0"/>
              </a:rPr>
              <a:t>FFT along X dimension</a:t>
            </a:r>
          </a:p>
          <a:p>
            <a:r>
              <a:rPr lang="en-US" altLang="ja-JP" sz="1200" dirty="0">
                <a:latin typeface="Helvetica" pitchFamily="2" charset="0"/>
              </a:rPr>
              <a:t>FFT size=NX</a:t>
            </a:r>
          </a:p>
          <a:p>
            <a:r>
              <a:rPr lang="en-US" altLang="ja-JP" sz="1200" dirty="0">
                <a:latin typeface="Helvetica" pitchFamily="2" charset="0"/>
              </a:rPr>
              <a:t>Number of FFTs = NY*NZ</a:t>
            </a:r>
            <a:endParaRPr kumimoji="1" lang="ja-JP" altLang="en-US" sz="1200">
              <a:latin typeface="Helvetica" pitchFamily="2" charset="0"/>
            </a:endParaRPr>
          </a:p>
        </p:txBody>
      </p:sp>
      <p:sp>
        <p:nvSpPr>
          <p:cNvPr id="92" name="テキスト ボックス 107">
            <a:extLst>
              <a:ext uri="{FF2B5EF4-FFF2-40B4-BE49-F238E27FC236}">
                <a16:creationId xmlns:a16="http://schemas.microsoft.com/office/drawing/2014/main" id="{4CB80AAA-5626-C546-9FA2-8306E6033DF6}"/>
              </a:ext>
            </a:extLst>
          </p:cNvPr>
          <p:cNvSpPr txBox="1"/>
          <p:nvPr/>
        </p:nvSpPr>
        <p:spPr>
          <a:xfrm>
            <a:off x="2648155" y="2512724"/>
            <a:ext cx="1956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200" dirty="0">
                <a:latin typeface="Helvetica" pitchFamily="2" charset="0"/>
              </a:rPr>
              <a:t>FFT along Y dimension</a:t>
            </a:r>
          </a:p>
          <a:p>
            <a:r>
              <a:rPr lang="en-US" altLang="ja-JP" sz="1200" dirty="0">
                <a:latin typeface="Helvetica" pitchFamily="2" charset="0"/>
              </a:rPr>
              <a:t>FFT size=NY</a:t>
            </a:r>
          </a:p>
          <a:p>
            <a:r>
              <a:rPr lang="en-US" altLang="ja-JP" sz="1200" dirty="0">
                <a:latin typeface="Helvetica" pitchFamily="2" charset="0"/>
              </a:rPr>
              <a:t>Number of FFTs = NX*NZ</a:t>
            </a:r>
            <a:endParaRPr kumimoji="1" lang="ja-JP" altLang="en-US" sz="1200">
              <a:latin typeface="Helvetica" pitchFamily="2" charset="0"/>
            </a:endParaRPr>
          </a:p>
        </p:txBody>
      </p:sp>
      <p:sp>
        <p:nvSpPr>
          <p:cNvPr id="93" name="テキスト ボックス 108">
            <a:extLst>
              <a:ext uri="{FF2B5EF4-FFF2-40B4-BE49-F238E27FC236}">
                <a16:creationId xmlns:a16="http://schemas.microsoft.com/office/drawing/2014/main" id="{0D5EEA4C-16B1-E048-A4DA-21754A965D2D}"/>
              </a:ext>
            </a:extLst>
          </p:cNvPr>
          <p:cNvSpPr txBox="1"/>
          <p:nvPr/>
        </p:nvSpPr>
        <p:spPr>
          <a:xfrm>
            <a:off x="2663775" y="3763137"/>
            <a:ext cx="1872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200" dirty="0">
                <a:latin typeface="Helvetica" pitchFamily="2" charset="0"/>
              </a:rPr>
              <a:t>FFT along Z dimension</a:t>
            </a:r>
          </a:p>
          <a:p>
            <a:r>
              <a:rPr lang="en-US" altLang="ja-JP" sz="1200" dirty="0">
                <a:latin typeface="Helvetica" pitchFamily="2" charset="0"/>
              </a:rPr>
              <a:t>FFT size=NZ</a:t>
            </a:r>
          </a:p>
          <a:p>
            <a:r>
              <a:rPr lang="en-US" altLang="ja-JP" sz="1200" dirty="0">
                <a:latin typeface="Helvetica" pitchFamily="2" charset="0"/>
              </a:rPr>
              <a:t>Number of FFTs = NX*NY</a:t>
            </a:r>
            <a:endParaRPr kumimoji="1" lang="ja-JP" altLang="en-US" sz="1200">
              <a:latin typeface="Helvetica" pitchFamily="2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C774D9A-D9D1-394E-ACA5-311E40C4EDBD}"/>
              </a:ext>
            </a:extLst>
          </p:cNvPr>
          <p:cNvSpPr txBox="1"/>
          <p:nvPr/>
        </p:nvSpPr>
        <p:spPr>
          <a:xfrm>
            <a:off x="5046695" y="4406888"/>
            <a:ext cx="4006157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200" dirty="0">
                <a:solidFill>
                  <a:srgbClr val="000000"/>
                </a:solidFill>
                <a:latin typeface="Helvetica" pitchFamily="2" charset="0"/>
              </a:rPr>
              <a:t>Number of F.P. ops in multi FFTs along X dim.:</a:t>
            </a: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200" dirty="0">
                <a:solidFill>
                  <a:srgbClr val="000000"/>
                </a:solidFill>
                <a:latin typeface="Helvetica" pitchFamily="2" charset="0"/>
              </a:rPr>
              <a:t>	5 * </a:t>
            </a:r>
            <a:r>
              <a:rPr lang="en-US" altLang="ja-JP" sz="1200" dirty="0" err="1">
                <a:solidFill>
                  <a:srgbClr val="000000"/>
                </a:solidFill>
                <a:latin typeface="Helvetica" pitchFamily="2" charset="0"/>
              </a:rPr>
              <a:t>Nx</a:t>
            </a:r>
            <a:r>
              <a:rPr lang="en-US" altLang="ja-JP" sz="1200" dirty="0">
                <a:solidFill>
                  <a:srgbClr val="000000"/>
                </a:solidFill>
                <a:latin typeface="Helvetica" pitchFamily="2" charset="0"/>
              </a:rPr>
              <a:t> * log2(</a:t>
            </a:r>
            <a:r>
              <a:rPr lang="en-US" altLang="ja-JP" sz="1200" dirty="0" err="1">
                <a:solidFill>
                  <a:srgbClr val="000000"/>
                </a:solidFill>
                <a:latin typeface="Helvetica" pitchFamily="2" charset="0"/>
              </a:rPr>
              <a:t>Nx</a:t>
            </a:r>
            <a:r>
              <a:rPr lang="en-US" altLang="ja-JP" sz="1200" dirty="0">
                <a:solidFill>
                  <a:srgbClr val="000000"/>
                </a:solidFill>
                <a:latin typeface="Helvetica" pitchFamily="2" charset="0"/>
              </a:rPr>
              <a:t>) * Ny * </a:t>
            </a:r>
            <a:r>
              <a:rPr lang="en-US" altLang="ja-JP" sz="1200" dirty="0" err="1">
                <a:solidFill>
                  <a:srgbClr val="000000"/>
                </a:solidFill>
                <a:latin typeface="Helvetica" pitchFamily="2" charset="0"/>
              </a:rPr>
              <a:t>Nz</a:t>
            </a:r>
            <a:endParaRPr kumimoji="0" lang="en-US" altLang="ja-JP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Helvetica Neue"/>
            </a:endParaRPr>
          </a:p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200" dirty="0">
                <a:solidFill>
                  <a:srgbClr val="000000"/>
                </a:solidFill>
                <a:latin typeface="Helvetica" pitchFamily="2" charset="0"/>
              </a:rPr>
              <a:t>ditto for Y and Z dim</a:t>
            </a:r>
            <a:endParaRPr kumimoji="0" lang="ja-JP" altLang="en-US" sz="1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Helvetica Neue"/>
            </a:endParaRPr>
          </a:p>
        </p:txBody>
      </p:sp>
      <p:sp>
        <p:nvSpPr>
          <p:cNvPr id="94" name="テキスト ボックス 110">
            <a:extLst>
              <a:ext uri="{FF2B5EF4-FFF2-40B4-BE49-F238E27FC236}">
                <a16:creationId xmlns:a16="http://schemas.microsoft.com/office/drawing/2014/main" id="{A9EFA345-2CE0-C145-82F0-B277FD49154C}"/>
              </a:ext>
            </a:extLst>
          </p:cNvPr>
          <p:cNvSpPr txBox="1"/>
          <p:nvPr/>
        </p:nvSpPr>
        <p:spPr>
          <a:xfrm>
            <a:off x="5012948" y="947256"/>
            <a:ext cx="399265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1200" dirty="0">
                <a:latin typeface="Helvetica" pitchFamily="2" charset="0"/>
              </a:rPr>
              <a:t>FFT type:</a:t>
            </a:r>
          </a:p>
          <a:p>
            <a:r>
              <a:rPr lang="en-US" altLang="ja-JP" sz="1200" dirty="0">
                <a:latin typeface="Helvetica" pitchFamily="2" charset="0"/>
              </a:rPr>
              <a:t>X dim: complex to complex</a:t>
            </a:r>
          </a:p>
          <a:p>
            <a:r>
              <a:rPr kumimoji="1" lang="en-US" altLang="ja-JP" sz="1200" dirty="0">
                <a:latin typeface="Helvetica" pitchFamily="2" charset="0"/>
              </a:rPr>
              <a:t>Y dim:</a:t>
            </a:r>
            <a:r>
              <a:rPr lang="en-US" altLang="ja-JP" sz="1200" dirty="0">
                <a:latin typeface="Helvetica" pitchFamily="2" charset="0"/>
              </a:rPr>
              <a:t> complex to complex</a:t>
            </a:r>
          </a:p>
          <a:p>
            <a:r>
              <a:rPr kumimoji="1" lang="en-US" altLang="ja-JP" sz="1200" dirty="0">
                <a:latin typeface="Helvetica" pitchFamily="2" charset="0"/>
              </a:rPr>
              <a:t>Z dim(1) </a:t>
            </a:r>
            <a:r>
              <a:rPr lang="en-US" altLang="ja-JP" sz="1200" dirty="0">
                <a:latin typeface="Helvetica" pitchFamily="2" charset="0"/>
              </a:rPr>
              <a:t>: complex to complex</a:t>
            </a:r>
            <a:endParaRPr kumimoji="1" lang="en-US" altLang="ja-JP" sz="1200" dirty="0">
              <a:latin typeface="Helvetica" pitchFamily="2" charset="0"/>
            </a:endParaRPr>
          </a:p>
          <a:p>
            <a:r>
              <a:rPr lang="en-US" altLang="ja-JP" sz="1200" dirty="0">
                <a:latin typeface="Helvetica" pitchFamily="2" charset="0"/>
              </a:rPr>
              <a:t>Z dim(2) : real to complex FWD + complex to real BACK</a:t>
            </a:r>
          </a:p>
          <a:p>
            <a:pPr algn="l" rtl="0" latinLnBrk="1" hangingPunct="0"/>
            <a:endParaRPr lang="en-US" altLang="ja-JP" sz="1200" dirty="0">
              <a:solidFill>
                <a:srgbClr val="000000"/>
              </a:solidFill>
              <a:latin typeface="Helvetica" pitchFamily="2" charset="0"/>
            </a:endParaRPr>
          </a:p>
          <a:p>
            <a:pPr algn="l" rtl="0" latinLnBrk="1" hangingPunct="0"/>
            <a:r>
              <a:rPr lang="en-US" altLang="ja-JP" sz="1200" dirty="0">
                <a:solidFill>
                  <a:srgbClr val="000000"/>
                </a:solidFill>
                <a:latin typeface="Helvetica" pitchFamily="2" charset="0"/>
              </a:rPr>
              <a:t>benchmark size is set to NX=NY=NZ = 2^p, p=5,6,..,10</a:t>
            </a:r>
          </a:p>
          <a:p>
            <a:pPr algn="l" rtl="0" latinLnBrk="1" hangingPunct="0"/>
            <a:r>
              <a:rPr lang="en-US" altLang="ja-JP" sz="1200" dirty="0">
                <a:solidFill>
                  <a:srgbClr val="000000"/>
                </a:solidFill>
                <a:latin typeface="Helvetica" pitchFamily="2" charset="0"/>
              </a:rPr>
              <a:t>   32, 64, 128, 256, 512, 1024</a:t>
            </a:r>
            <a:r>
              <a:rPr lang="en-US" altLang="ja-JP" sz="1200" baseline="30000" dirty="0">
                <a:solidFill>
                  <a:srgbClr val="000000"/>
                </a:solidFill>
                <a:latin typeface="Helvetica" pitchFamily="2" charset="0"/>
              </a:rPr>
              <a:t> </a:t>
            </a:r>
            <a:r>
              <a:rPr lang="en-US" altLang="ja-JP" sz="1200" baseline="30000" dirty="0">
                <a:solidFill>
                  <a:srgbClr val="FF0000"/>
                </a:solidFill>
                <a:latin typeface="Helvetica" pitchFamily="2" charset="0"/>
              </a:rPr>
              <a:t>(note)</a:t>
            </a:r>
            <a:r>
              <a:rPr lang="en-US" altLang="ja-JP" sz="1200" dirty="0">
                <a:solidFill>
                  <a:srgbClr val="000000"/>
                </a:solidFill>
                <a:latin typeface="Helvetica" pitchFamily="2" charset="0"/>
              </a:rPr>
              <a:t> NZ=NX/2 for 1024</a:t>
            </a:r>
          </a:p>
          <a:p>
            <a:pPr algn="l" rtl="0" latinLnBrk="1" hangingPunct="0"/>
            <a:endParaRPr lang="en-US" altLang="ja-JP" sz="1200" dirty="0">
              <a:solidFill>
                <a:srgbClr val="000000"/>
              </a:solidFill>
              <a:latin typeface="Helvetica" pitchFamily="2" charset="0"/>
            </a:endParaRPr>
          </a:p>
          <a:p>
            <a:r>
              <a:rPr lang="en-US" altLang="ja-JP" sz="1200" dirty="0">
                <a:latin typeface="Helvetica" pitchFamily="2" charset="0"/>
              </a:rPr>
              <a:t>Application FFT size of interest</a:t>
            </a:r>
          </a:p>
          <a:p>
            <a:pPr algn="l" rtl="0" latinLnBrk="1" hangingPunct="0"/>
            <a:r>
              <a:rPr lang="en-US" altLang="ja-JP" sz="1200" dirty="0">
                <a:solidFill>
                  <a:srgbClr val="000000"/>
                </a:solidFill>
                <a:latin typeface="Helvetica" pitchFamily="2" charset="0"/>
              </a:rPr>
              <a:t>reference FFT size in a quantum chemistry code/data</a:t>
            </a:r>
          </a:p>
          <a:p>
            <a:pPr algn="l" rtl="0" latinLnBrk="1" hangingPunct="0"/>
            <a:r>
              <a:rPr lang="en-US" altLang="ja-JP" sz="1200" dirty="0">
                <a:solidFill>
                  <a:srgbClr val="000000"/>
                </a:solidFill>
                <a:latin typeface="Helvetica" pitchFamily="2" charset="0"/>
              </a:rPr>
              <a:t>(</a:t>
            </a:r>
            <a:r>
              <a:rPr lang="en-US" altLang="ja-JP" sz="1200" dirty="0" err="1">
                <a:solidFill>
                  <a:srgbClr val="000000"/>
                </a:solidFill>
                <a:latin typeface="Helvetica" pitchFamily="2" charset="0"/>
              </a:rPr>
              <a:t>nx,ny,nz</a:t>
            </a:r>
            <a:r>
              <a:rPr lang="en-US" altLang="ja-JP" sz="1200" dirty="0">
                <a:solidFill>
                  <a:srgbClr val="000000"/>
                </a:solidFill>
                <a:latin typeface="Helvetica" pitchFamily="2" charset="0"/>
              </a:rPr>
              <a:t>)= (42, 64, 42) per process</a:t>
            </a:r>
          </a:p>
          <a:p>
            <a:endParaRPr lang="en-US" altLang="ja-JP" sz="1200" dirty="0">
              <a:latin typeface="Helvetica" pitchFamily="2" charset="0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F3DE969-BD36-8743-B16A-2AF3A05C7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655" y="3692113"/>
            <a:ext cx="3202567" cy="76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062474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285E8B-8A39-8C44-8BAF-7F55AD71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30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597F51-E5DB-9144-8B31-05C9EB3615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353855" cy="4198936"/>
          </a:xfrm>
        </p:spPr>
        <p:txBody>
          <a:bodyPr/>
          <a:lstStyle/>
          <a:p>
            <a:r>
              <a:rPr lang="en-US" altLang="ja-JP" dirty="0"/>
              <a:t>D.P. complex 3Din1D vectors – FFTW multiple 1D FFTs along X axis</a:t>
            </a:r>
          </a:p>
          <a:p>
            <a:pPr lvl="1"/>
            <a:r>
              <a:rPr lang="en-US" altLang="ja-JP" dirty="0"/>
              <a:t>tested routine: </a:t>
            </a:r>
            <a:r>
              <a:rPr lang="en-US" altLang="ja-JP" dirty="0" err="1"/>
              <a:t>dfftw_plan_many_dft</a:t>
            </a:r>
            <a:r>
              <a:rPr lang="en-US" altLang="ja-JP" dirty="0"/>
              <a:t>() + </a:t>
            </a:r>
            <a:r>
              <a:rPr lang="en-US" altLang="ja-JP" dirty="0" err="1"/>
              <a:t>dfftw_execute_dft</a:t>
            </a:r>
            <a:r>
              <a:rPr lang="en-US" altLang="ja-JP" dirty="0"/>
              <a:t>()</a:t>
            </a:r>
          </a:p>
          <a:p>
            <a:pPr lvl="1"/>
            <a:r>
              <a:rPr lang="en-US" altLang="ja-JP" dirty="0"/>
              <a:t>plan time changes in the same tendency as 1D or 3D (1D &lt; 3Din1D &lt; 3D)</a:t>
            </a:r>
          </a:p>
          <a:p>
            <a:pPr lvl="1"/>
            <a:r>
              <a:rPr lang="en-US" altLang="ja-JP" dirty="0"/>
              <a:t>Choice of plan does not affect the transformation time in this range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F2FB997-CBB2-9D48-A0BF-42A3C71B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FFTW on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– 3Din1D vectors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6B8FACB-6AC1-0541-9DE0-619213A8F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1" y="1946544"/>
            <a:ext cx="4661530" cy="319695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C2508D29-1F86-0947-9B9F-B752DD5F2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604" y="1946545"/>
            <a:ext cx="4625396" cy="2906443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B7487E5-9682-6247-BFAD-9130DB403F4E}"/>
              </a:ext>
            </a:extLst>
          </p:cNvPr>
          <p:cNvGrpSpPr/>
          <p:nvPr/>
        </p:nvGrpSpPr>
        <p:grpSpPr>
          <a:xfrm flipH="1">
            <a:off x="7643674" y="914019"/>
            <a:ext cx="1344967" cy="1032525"/>
            <a:chOff x="3" y="0"/>
            <a:chExt cx="4349264" cy="3223846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04C2C72A-0FC7-8D45-8C2C-671E0F8C590E}"/>
                </a:ext>
              </a:extLst>
            </p:cNvPr>
            <p:cNvGrpSpPr/>
            <p:nvPr/>
          </p:nvGrpSpPr>
          <p:grpSpPr>
            <a:xfrm>
              <a:off x="3" y="609600"/>
              <a:ext cx="3036277" cy="2614246"/>
              <a:chOff x="3" y="609600"/>
              <a:chExt cx="3036277" cy="2614246"/>
            </a:xfrm>
          </p:grpSpPr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B9E6C393-EA6F-A94B-88F6-E196E1C29C41}"/>
                  </a:ext>
                </a:extLst>
              </p:cNvPr>
              <p:cNvSpPr/>
              <p:nvPr/>
            </p:nvSpPr>
            <p:spPr>
              <a:xfrm>
                <a:off x="3" y="609600"/>
                <a:ext cx="3036277" cy="26142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E7239726-7A15-C64C-8B47-D73862411FC7}"/>
                  </a:ext>
                </a:extLst>
              </p:cNvPr>
              <p:cNvSpPr/>
              <p:nvPr/>
            </p:nvSpPr>
            <p:spPr>
              <a:xfrm>
                <a:off x="3" y="1195754"/>
                <a:ext cx="3036277" cy="135987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23" name="正方形/長方形 22">
                <a:extLst>
                  <a:ext uri="{FF2B5EF4-FFF2-40B4-BE49-F238E27FC236}">
                    <a16:creationId xmlns:a16="http://schemas.microsoft.com/office/drawing/2014/main" id="{D7BDCABE-DCCF-EC41-A4AB-D136CE63F1B7}"/>
                  </a:ext>
                </a:extLst>
              </p:cNvPr>
              <p:cNvSpPr/>
              <p:nvPr/>
            </p:nvSpPr>
            <p:spPr>
              <a:xfrm>
                <a:off x="3" y="1875692"/>
                <a:ext cx="3036277" cy="67993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sp>
          <p:nvSpPr>
            <p:cNvPr id="10" name="フリーフォーム 9">
              <a:extLst>
                <a:ext uri="{FF2B5EF4-FFF2-40B4-BE49-F238E27FC236}">
                  <a16:creationId xmlns:a16="http://schemas.microsoft.com/office/drawing/2014/main" id="{2B548C17-85A8-4E40-94F3-0899C5FCA9AF}"/>
                </a:ext>
              </a:extLst>
            </p:cNvPr>
            <p:cNvSpPr/>
            <p:nvPr/>
          </p:nvSpPr>
          <p:spPr>
            <a:xfrm>
              <a:off x="5" y="0"/>
              <a:ext cx="4349262" cy="3223846"/>
            </a:xfrm>
            <a:custGeom>
              <a:avLst/>
              <a:gdLst>
                <a:gd name="connsiteX0" fmla="*/ 0 w 4349262"/>
                <a:gd name="connsiteY0" fmla="*/ 597877 h 3223846"/>
                <a:gd name="connsiteX1" fmla="*/ 1301262 w 4349262"/>
                <a:gd name="connsiteY1" fmla="*/ 11723 h 3223846"/>
                <a:gd name="connsiteX2" fmla="*/ 4314092 w 4349262"/>
                <a:gd name="connsiteY2" fmla="*/ 0 h 3223846"/>
                <a:gd name="connsiteX3" fmla="*/ 4349262 w 4349262"/>
                <a:gd name="connsiteY3" fmla="*/ 2567354 h 3223846"/>
                <a:gd name="connsiteX4" fmla="*/ 3024554 w 4349262"/>
                <a:gd name="connsiteY4" fmla="*/ 3223846 h 322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9262" h="3223846">
                  <a:moveTo>
                    <a:pt x="0" y="597877"/>
                  </a:moveTo>
                  <a:lnTo>
                    <a:pt x="1301262" y="11723"/>
                  </a:lnTo>
                  <a:lnTo>
                    <a:pt x="4314092" y="0"/>
                  </a:lnTo>
                  <a:lnTo>
                    <a:pt x="4349262" y="2567354"/>
                  </a:lnTo>
                  <a:lnTo>
                    <a:pt x="3024554" y="3223846"/>
                  </a:ln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/>
            </a:p>
          </p:txBody>
        </p: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D044E3C1-CFA1-CE41-8461-E8CD23119246}"/>
                </a:ext>
              </a:extLst>
            </p:cNvPr>
            <p:cNvCxnSpPr>
              <a:cxnSpLocks/>
              <a:endCxn id="10" idx="2"/>
            </p:cNvCxnSpPr>
            <p:nvPr/>
          </p:nvCxnSpPr>
          <p:spPr>
            <a:xfrm flipV="1">
              <a:off x="3042140" y="0"/>
              <a:ext cx="1271958" cy="6096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D049DFB3-3D24-D84D-AB35-E2674A5BC5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9720" y="621324"/>
              <a:ext cx="1271956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974B9C6F-4DF8-374E-8CBA-3771E664A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8516" y="1242648"/>
              <a:ext cx="1271956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BCF87F7A-43E3-C04F-BA47-C08404BC5C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8516" y="1875692"/>
              <a:ext cx="1271956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1615B29C-B2D5-934C-9E4B-6D282F53F5F2}"/>
                </a:ext>
              </a:extLst>
            </p:cNvPr>
            <p:cNvCxnSpPr/>
            <p:nvPr/>
          </p:nvCxnSpPr>
          <p:spPr>
            <a:xfrm>
              <a:off x="1078526" y="128955"/>
              <a:ext cx="303627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FB8D0B95-EA29-CE42-82D3-DCDAB3130A8B}"/>
                </a:ext>
              </a:extLst>
            </p:cNvPr>
            <p:cNvCxnSpPr/>
            <p:nvPr/>
          </p:nvCxnSpPr>
          <p:spPr>
            <a:xfrm>
              <a:off x="381001" y="422031"/>
              <a:ext cx="303627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EE766921-7FA4-CA45-AC3C-D39F6E530319}"/>
                </a:ext>
              </a:extLst>
            </p:cNvPr>
            <p:cNvCxnSpPr/>
            <p:nvPr/>
          </p:nvCxnSpPr>
          <p:spPr>
            <a:xfrm>
              <a:off x="738553" y="257906"/>
              <a:ext cx="303627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84F3702B-B4D6-5E49-9D27-3AA3DD0C1248}"/>
                </a:ext>
              </a:extLst>
            </p:cNvPr>
            <p:cNvCxnSpPr/>
            <p:nvPr/>
          </p:nvCxnSpPr>
          <p:spPr>
            <a:xfrm flipH="1">
              <a:off x="3417280" y="422031"/>
              <a:ext cx="0" cy="25556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F99BD6CA-724F-354F-810B-12584C904BF8}"/>
                </a:ext>
              </a:extLst>
            </p:cNvPr>
            <p:cNvCxnSpPr/>
            <p:nvPr/>
          </p:nvCxnSpPr>
          <p:spPr>
            <a:xfrm flipH="1">
              <a:off x="4067911" y="128955"/>
              <a:ext cx="0" cy="25556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>
              <a:extLst>
                <a:ext uri="{FF2B5EF4-FFF2-40B4-BE49-F238E27FC236}">
                  <a16:creationId xmlns:a16="http://schemas.microsoft.com/office/drawing/2014/main" id="{194A590A-D373-8E4C-A451-00D17F619215}"/>
                </a:ext>
              </a:extLst>
            </p:cNvPr>
            <p:cNvCxnSpPr/>
            <p:nvPr/>
          </p:nvCxnSpPr>
          <p:spPr>
            <a:xfrm flipH="1">
              <a:off x="3727941" y="328245"/>
              <a:ext cx="0" cy="25556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663007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285E8B-8A39-8C44-8BAF-7F55AD71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31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597F51-E5DB-9144-8B31-05C9EB3615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353855" cy="4198936"/>
          </a:xfrm>
        </p:spPr>
        <p:txBody>
          <a:bodyPr/>
          <a:lstStyle/>
          <a:p>
            <a:r>
              <a:rPr lang="en-US" altLang="ja-JP" dirty="0"/>
              <a:t>D.P. complex 3D FFT in 1D vectors – multiple 1D FFTs along X axis</a:t>
            </a:r>
          </a:p>
          <a:p>
            <a:pPr lvl="1"/>
            <a:r>
              <a:rPr lang="en-US" altLang="ja-JP" dirty="0"/>
              <a:t>Tested routine : dvmcf2() - it does not separate setup and transformation</a:t>
            </a:r>
          </a:p>
          <a:p>
            <a:pPr lvl="1"/>
            <a:r>
              <a:rPr kumimoji="1" lang="en-US" altLang="ja-JP" dirty="0"/>
              <a:t>Looking at the total time of single round trip call </a:t>
            </a:r>
            <a:r>
              <a:rPr lang="en-US" altLang="ja-JP" dirty="0"/>
              <a:t>including setup</a:t>
            </a:r>
          </a:p>
          <a:p>
            <a:pPr marL="0" indent="0">
              <a:buNone/>
            </a:pPr>
            <a:endParaRPr lang="en-US" altLang="ja-JP" dirty="0"/>
          </a:p>
          <a:p>
            <a:pPr lvl="1"/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F2FB997-CBB2-9D48-A0BF-42A3C71B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SSL2 on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– 3D FFT in 1D vectors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6807CDE-3E9D-F948-B6AF-8F8147AA0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1" y="1730785"/>
            <a:ext cx="4520830" cy="2947994"/>
          </a:xfrm>
          <a:prstGeom prst="rect">
            <a:avLst/>
          </a:prstGeom>
        </p:spPr>
      </p:pic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5F55318F-42EA-E742-975F-C991275C7768}"/>
              </a:ext>
            </a:extLst>
          </p:cNvPr>
          <p:cNvGrpSpPr/>
          <p:nvPr/>
        </p:nvGrpSpPr>
        <p:grpSpPr>
          <a:xfrm flipH="1">
            <a:off x="7544758" y="1562089"/>
            <a:ext cx="1344967" cy="1032525"/>
            <a:chOff x="3" y="0"/>
            <a:chExt cx="4349264" cy="3223846"/>
          </a:xfrm>
        </p:grpSpPr>
        <p:grpSp>
          <p:nvGrpSpPr>
            <p:cNvPr id="8" name="グループ化 7">
              <a:extLst>
                <a:ext uri="{FF2B5EF4-FFF2-40B4-BE49-F238E27FC236}">
                  <a16:creationId xmlns:a16="http://schemas.microsoft.com/office/drawing/2014/main" id="{0ED72A1F-49DA-2848-9D97-CCB076483288}"/>
                </a:ext>
              </a:extLst>
            </p:cNvPr>
            <p:cNvGrpSpPr/>
            <p:nvPr/>
          </p:nvGrpSpPr>
          <p:grpSpPr>
            <a:xfrm>
              <a:off x="3" y="609600"/>
              <a:ext cx="3036277" cy="2614246"/>
              <a:chOff x="3" y="609600"/>
              <a:chExt cx="3036277" cy="2614246"/>
            </a:xfrm>
          </p:grpSpPr>
          <p:sp>
            <p:nvSpPr>
              <p:cNvPr id="20" name="正方形/長方形 19">
                <a:extLst>
                  <a:ext uri="{FF2B5EF4-FFF2-40B4-BE49-F238E27FC236}">
                    <a16:creationId xmlns:a16="http://schemas.microsoft.com/office/drawing/2014/main" id="{B17DF9CE-0296-ED48-8408-CF0ED9E93E8C}"/>
                  </a:ext>
                </a:extLst>
              </p:cNvPr>
              <p:cNvSpPr/>
              <p:nvPr/>
            </p:nvSpPr>
            <p:spPr>
              <a:xfrm>
                <a:off x="3" y="609600"/>
                <a:ext cx="3036277" cy="26142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21" name="正方形/長方形 20">
                <a:extLst>
                  <a:ext uri="{FF2B5EF4-FFF2-40B4-BE49-F238E27FC236}">
                    <a16:creationId xmlns:a16="http://schemas.microsoft.com/office/drawing/2014/main" id="{35ED8E34-78FD-BE4C-B7EA-048AC32249CB}"/>
                  </a:ext>
                </a:extLst>
              </p:cNvPr>
              <p:cNvSpPr/>
              <p:nvPr/>
            </p:nvSpPr>
            <p:spPr>
              <a:xfrm>
                <a:off x="3" y="1195754"/>
                <a:ext cx="3036277" cy="135987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22" name="正方形/長方形 21">
                <a:extLst>
                  <a:ext uri="{FF2B5EF4-FFF2-40B4-BE49-F238E27FC236}">
                    <a16:creationId xmlns:a16="http://schemas.microsoft.com/office/drawing/2014/main" id="{D62918C6-4019-6043-9CB6-EFEF5476F2C3}"/>
                  </a:ext>
                </a:extLst>
              </p:cNvPr>
              <p:cNvSpPr/>
              <p:nvPr/>
            </p:nvSpPr>
            <p:spPr>
              <a:xfrm>
                <a:off x="3" y="1875692"/>
                <a:ext cx="3036277" cy="67993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sp>
          <p:nvSpPr>
            <p:cNvPr id="9" name="フリーフォーム 8">
              <a:extLst>
                <a:ext uri="{FF2B5EF4-FFF2-40B4-BE49-F238E27FC236}">
                  <a16:creationId xmlns:a16="http://schemas.microsoft.com/office/drawing/2014/main" id="{1E633CA8-F55E-2344-A772-577FCC450921}"/>
                </a:ext>
              </a:extLst>
            </p:cNvPr>
            <p:cNvSpPr/>
            <p:nvPr/>
          </p:nvSpPr>
          <p:spPr>
            <a:xfrm>
              <a:off x="5" y="0"/>
              <a:ext cx="4349262" cy="3223846"/>
            </a:xfrm>
            <a:custGeom>
              <a:avLst/>
              <a:gdLst>
                <a:gd name="connsiteX0" fmla="*/ 0 w 4349262"/>
                <a:gd name="connsiteY0" fmla="*/ 597877 h 3223846"/>
                <a:gd name="connsiteX1" fmla="*/ 1301262 w 4349262"/>
                <a:gd name="connsiteY1" fmla="*/ 11723 h 3223846"/>
                <a:gd name="connsiteX2" fmla="*/ 4314092 w 4349262"/>
                <a:gd name="connsiteY2" fmla="*/ 0 h 3223846"/>
                <a:gd name="connsiteX3" fmla="*/ 4349262 w 4349262"/>
                <a:gd name="connsiteY3" fmla="*/ 2567354 h 3223846"/>
                <a:gd name="connsiteX4" fmla="*/ 3024554 w 4349262"/>
                <a:gd name="connsiteY4" fmla="*/ 3223846 h 322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9262" h="3223846">
                  <a:moveTo>
                    <a:pt x="0" y="597877"/>
                  </a:moveTo>
                  <a:lnTo>
                    <a:pt x="1301262" y="11723"/>
                  </a:lnTo>
                  <a:lnTo>
                    <a:pt x="4314092" y="0"/>
                  </a:lnTo>
                  <a:lnTo>
                    <a:pt x="4349262" y="2567354"/>
                  </a:lnTo>
                  <a:lnTo>
                    <a:pt x="3024554" y="3223846"/>
                  </a:ln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/>
            </a:p>
          </p:txBody>
        </p: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B8A3313B-18E3-614F-A89F-47A26C11FE88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3042140" y="0"/>
              <a:ext cx="1271958" cy="6096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80F7F995-0BE8-6C46-B673-099E4FAACF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9720" y="621324"/>
              <a:ext cx="1271956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>
              <a:extLst>
                <a:ext uri="{FF2B5EF4-FFF2-40B4-BE49-F238E27FC236}">
                  <a16:creationId xmlns:a16="http://schemas.microsoft.com/office/drawing/2014/main" id="{FB6741F0-A36C-734A-BF55-AB5FEE48E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8516" y="1242648"/>
              <a:ext cx="1271956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B463042A-20BC-264C-9EA2-A32A95CC07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8516" y="1875692"/>
              <a:ext cx="1271956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>
              <a:extLst>
                <a:ext uri="{FF2B5EF4-FFF2-40B4-BE49-F238E27FC236}">
                  <a16:creationId xmlns:a16="http://schemas.microsoft.com/office/drawing/2014/main" id="{1816E14B-8834-BA4B-ADAD-2EC15B665CB8}"/>
                </a:ext>
              </a:extLst>
            </p:cNvPr>
            <p:cNvCxnSpPr/>
            <p:nvPr/>
          </p:nvCxnSpPr>
          <p:spPr>
            <a:xfrm>
              <a:off x="1078526" y="128955"/>
              <a:ext cx="303627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>
              <a:extLst>
                <a:ext uri="{FF2B5EF4-FFF2-40B4-BE49-F238E27FC236}">
                  <a16:creationId xmlns:a16="http://schemas.microsoft.com/office/drawing/2014/main" id="{AD9DE2DF-FE26-494F-AC0E-26844D3F6EA4}"/>
                </a:ext>
              </a:extLst>
            </p:cNvPr>
            <p:cNvCxnSpPr/>
            <p:nvPr/>
          </p:nvCxnSpPr>
          <p:spPr>
            <a:xfrm>
              <a:off x="381001" y="422031"/>
              <a:ext cx="303627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>
              <a:extLst>
                <a:ext uri="{FF2B5EF4-FFF2-40B4-BE49-F238E27FC236}">
                  <a16:creationId xmlns:a16="http://schemas.microsoft.com/office/drawing/2014/main" id="{639EFD20-B973-9C48-9451-8E79EAA85FF5}"/>
                </a:ext>
              </a:extLst>
            </p:cNvPr>
            <p:cNvCxnSpPr/>
            <p:nvPr/>
          </p:nvCxnSpPr>
          <p:spPr>
            <a:xfrm>
              <a:off x="738553" y="257906"/>
              <a:ext cx="303627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>
              <a:extLst>
                <a:ext uri="{FF2B5EF4-FFF2-40B4-BE49-F238E27FC236}">
                  <a16:creationId xmlns:a16="http://schemas.microsoft.com/office/drawing/2014/main" id="{7489FE56-5484-124F-8245-F285EC54987A}"/>
                </a:ext>
              </a:extLst>
            </p:cNvPr>
            <p:cNvCxnSpPr/>
            <p:nvPr/>
          </p:nvCxnSpPr>
          <p:spPr>
            <a:xfrm flipH="1">
              <a:off x="3417280" y="422031"/>
              <a:ext cx="0" cy="25556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>
              <a:extLst>
                <a:ext uri="{FF2B5EF4-FFF2-40B4-BE49-F238E27FC236}">
                  <a16:creationId xmlns:a16="http://schemas.microsoft.com/office/drawing/2014/main" id="{1A212245-308D-9442-A157-AC62833BA750}"/>
                </a:ext>
              </a:extLst>
            </p:cNvPr>
            <p:cNvCxnSpPr/>
            <p:nvPr/>
          </p:nvCxnSpPr>
          <p:spPr>
            <a:xfrm flipH="1">
              <a:off x="4067911" y="128955"/>
              <a:ext cx="0" cy="25556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>
              <a:extLst>
                <a:ext uri="{FF2B5EF4-FFF2-40B4-BE49-F238E27FC236}">
                  <a16:creationId xmlns:a16="http://schemas.microsoft.com/office/drawing/2014/main" id="{70EF6DA4-F4A5-BE47-9933-36B18BE54AEC}"/>
                </a:ext>
              </a:extLst>
            </p:cNvPr>
            <p:cNvCxnSpPr/>
            <p:nvPr/>
          </p:nvCxnSpPr>
          <p:spPr>
            <a:xfrm flipH="1">
              <a:off x="3727941" y="328245"/>
              <a:ext cx="0" cy="25556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129482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285E8B-8A39-8C44-8BAF-7F55AD71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32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597F51-E5DB-9144-8B31-05C9EB3615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94907" y="727968"/>
            <a:ext cx="2374822" cy="634582"/>
          </a:xfrm>
        </p:spPr>
        <p:txBody>
          <a:bodyPr/>
          <a:lstStyle/>
          <a:p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F2FB997-CBB2-9D48-A0BF-42A3C71B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SSL2-FFT vs FFTW on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– 3D FFT in 1D vectors</a:t>
            </a:r>
            <a:endParaRPr kumimoji="1" lang="ja-JP" altLang="en-US"/>
          </a:p>
        </p:txBody>
      </p:sp>
      <p:sp>
        <p:nvSpPr>
          <p:cNvPr id="11" name="テキスト プレースホルダー 2">
            <a:extLst>
              <a:ext uri="{FF2B5EF4-FFF2-40B4-BE49-F238E27FC236}">
                <a16:creationId xmlns:a16="http://schemas.microsoft.com/office/drawing/2014/main" id="{032FAA35-23CF-ED4F-806F-E54BDC26FEDD}"/>
              </a:ext>
            </a:extLst>
          </p:cNvPr>
          <p:cNvSpPr txBox="1">
            <a:spLocks/>
          </p:cNvSpPr>
          <p:nvPr/>
        </p:nvSpPr>
        <p:spPr>
          <a:xfrm>
            <a:off x="479427" y="654051"/>
            <a:ext cx="8131175" cy="4198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3597" indent="-203597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80000"/>
              <a:buFont typeface="Wingdings" panose="05000000000000000000" pitchFamily="2" charset="2"/>
              <a:buChar char="l"/>
              <a:defRPr sz="1600" b="1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1pPr>
            <a:lvl2pPr marL="407194" indent="-207169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65000"/>
              <a:buFont typeface="Wingdings" panose="05000000000000000000" pitchFamily="2" charset="2"/>
              <a:buChar char="l"/>
              <a:defRPr sz="1600" b="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2pPr>
            <a:lvl3pPr marL="607219" indent="-200025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45000"/>
              <a:buFont typeface="Wingdings" panose="05000000000000000000" pitchFamily="2" charset="2"/>
              <a:buChar char="l"/>
              <a:defRPr sz="1600" b="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3pPr>
            <a:lvl4pPr marL="808435" indent="-201216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130000"/>
              <a:buFont typeface="Adobe Caslon Pro Bold" panose="0205070206050A020403" pitchFamily="18" charset="0"/>
              <a:buChar char="-"/>
              <a:defRPr sz="160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4pPr>
            <a:lvl5pPr marL="1009650" indent="-201216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110000"/>
              <a:buFont typeface="Adobe Caslon Pro" panose="0205050205050A020403" pitchFamily="18" charset="0"/>
              <a:buChar char="-"/>
              <a:defRPr sz="160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5pPr>
            <a:lvl6pPr marL="1714500" indent="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Meiryo UI" panose="020B0604030504040204" pitchFamily="50" charset="-128"/>
              <a:buNone/>
              <a:defRPr sz="1200">
                <a:latin typeface="Meiryo UI"/>
                <a:ea typeface="Meiryo UI"/>
                <a:cs typeface="Meiryo UI"/>
                <a:sym typeface="Meiryo UI"/>
              </a:defRPr>
            </a:lvl6pPr>
            <a:lvl7pPr marL="22098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7pPr>
            <a:lvl8pPr marL="25527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8pPr>
            <a:lvl9pPr marL="28956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9pPr>
          </a:lstStyle>
          <a:p>
            <a:r>
              <a:rPr lang="en-US" altLang="ja-JP" dirty="0"/>
              <a:t>multiple 1D FFTs along X axis</a:t>
            </a:r>
            <a:r>
              <a:rPr kumimoji="1" lang="en-US" altLang="ja-JP" dirty="0"/>
              <a:t> </a:t>
            </a:r>
            <a:r>
              <a:rPr lang="en-US" altLang="ja-JP" dirty="0"/>
              <a:t>- comparing the libraries </a:t>
            </a:r>
          </a:p>
          <a:p>
            <a:pPr lvl="1"/>
            <a:r>
              <a:rPr kumimoji="1" lang="en-US" altLang="ja-JP" dirty="0"/>
              <a:t>Looking at the total time of single round trip call </a:t>
            </a:r>
            <a:r>
              <a:rPr lang="en-US" altLang="ja-JP" dirty="0"/>
              <a:t>including setup</a:t>
            </a:r>
          </a:p>
          <a:p>
            <a:pPr lvl="3"/>
            <a:r>
              <a:rPr kumimoji="1" lang="en-US" altLang="ja-JP" dirty="0"/>
              <a:t>FFTW : sum of plan(F+B) and trans(F+B)</a:t>
            </a:r>
          </a:p>
          <a:p>
            <a:pPr lvl="3"/>
            <a:r>
              <a:rPr kumimoji="1" lang="en-US" altLang="ja-JP" dirty="0"/>
              <a:t>SSL2 : sum of FWD (</a:t>
            </a:r>
            <a:r>
              <a:rPr lang="en-US" altLang="ja-JP" dirty="0"/>
              <a:t>setup and trans)</a:t>
            </a:r>
            <a:r>
              <a:rPr kumimoji="1" lang="en-US" altLang="ja-JP" dirty="0"/>
              <a:t> and BACK (</a:t>
            </a:r>
            <a:r>
              <a:rPr lang="en-US" altLang="ja-JP" dirty="0"/>
              <a:t>setup and trans)</a:t>
            </a:r>
            <a:endParaRPr kumimoji="1" lang="en-US" altLang="ja-JP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B1F10A61-9320-894A-A6EA-F17ED09A12A5}"/>
              </a:ext>
            </a:extLst>
          </p:cNvPr>
          <p:cNvSpPr txBox="1"/>
          <p:nvPr/>
        </p:nvSpPr>
        <p:spPr>
          <a:xfrm>
            <a:off x="4121181" y="4835727"/>
            <a:ext cx="2758123" cy="307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 pitchFamily="2" charset="0"/>
                <a:sym typeface="Helvetica Neue"/>
              </a:rPr>
              <a:t>Zone of interest in this application</a:t>
            </a:r>
            <a:endParaRPr kumimoji="0" lang="ja-JP" alt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" pitchFamily="2" charset="0"/>
              <a:sym typeface="Helvetica Neue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76994F92-C007-274F-8C5B-D9114D39C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4" y="1811451"/>
            <a:ext cx="4361716" cy="3001337"/>
          </a:xfrm>
          <a:prstGeom prst="rect">
            <a:avLst/>
          </a:prstGeom>
        </p:spPr>
      </p:pic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30A9AB85-5329-9D47-AED1-747BDC63CE81}"/>
              </a:ext>
            </a:extLst>
          </p:cNvPr>
          <p:cNvGrpSpPr/>
          <p:nvPr/>
        </p:nvGrpSpPr>
        <p:grpSpPr>
          <a:xfrm>
            <a:off x="1278386" y="2263989"/>
            <a:ext cx="656948" cy="2130644"/>
            <a:chOff x="1260630" y="2335013"/>
            <a:chExt cx="656948" cy="2130644"/>
          </a:xfrm>
        </p:grpSpPr>
        <p:sp>
          <p:nvSpPr>
            <p:cNvPr id="23" name="正方形/長方形 22">
              <a:extLst>
                <a:ext uri="{FF2B5EF4-FFF2-40B4-BE49-F238E27FC236}">
                  <a16:creationId xmlns:a16="http://schemas.microsoft.com/office/drawing/2014/main" id="{BEADE90C-71E5-EC47-9319-A53778A36B5B}"/>
                </a:ext>
              </a:extLst>
            </p:cNvPr>
            <p:cNvSpPr/>
            <p:nvPr/>
          </p:nvSpPr>
          <p:spPr>
            <a:xfrm>
              <a:off x="1260630" y="2335013"/>
              <a:ext cx="656948" cy="2130644"/>
            </a:xfrm>
            <a:prstGeom prst="rect">
              <a:avLst/>
            </a:prstGeom>
            <a:solidFill>
              <a:srgbClr val="FF40FF">
                <a:alpha val="25098"/>
              </a:srgbClr>
            </a:solidFill>
            <a:ln w="19050" cap="flat">
              <a:solidFill>
                <a:srgbClr val="FF40FF"/>
              </a:solidFill>
              <a:prstDash val="sysDot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FD7EBD46-E63E-064D-AEEA-19F47A41EEF1}"/>
                </a:ext>
              </a:extLst>
            </p:cNvPr>
            <p:cNvSpPr/>
            <p:nvPr/>
          </p:nvSpPr>
          <p:spPr>
            <a:xfrm>
              <a:off x="1260630" y="2335013"/>
              <a:ext cx="79898" cy="2130644"/>
            </a:xfrm>
            <a:prstGeom prst="rect">
              <a:avLst/>
            </a:prstGeom>
            <a:solidFill>
              <a:srgbClr val="FF40FF">
                <a:alpha val="25098"/>
              </a:srgbClr>
            </a:solidFill>
            <a:ln w="38100" cap="flat">
              <a:solidFill>
                <a:srgbClr val="FF40FF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</p:grpSp>
      <p:pic>
        <p:nvPicPr>
          <p:cNvPr id="26" name="図 25">
            <a:extLst>
              <a:ext uri="{FF2B5EF4-FFF2-40B4-BE49-F238E27FC236}">
                <a16:creationId xmlns:a16="http://schemas.microsoft.com/office/drawing/2014/main" id="{91BD91E9-A2D9-F54D-91DC-D83A28D36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040" y="1821503"/>
            <a:ext cx="4577689" cy="2981231"/>
          </a:xfrm>
          <a:prstGeom prst="rect">
            <a:avLst/>
          </a:prstGeom>
        </p:spPr>
      </p:pic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80629288-45C5-AC48-ABD5-F336404D0E1B}"/>
              </a:ext>
            </a:extLst>
          </p:cNvPr>
          <p:cNvGrpSpPr/>
          <p:nvPr/>
        </p:nvGrpSpPr>
        <p:grpSpPr>
          <a:xfrm>
            <a:off x="5773085" y="2220167"/>
            <a:ext cx="656948" cy="2130644"/>
            <a:chOff x="1260630" y="2335013"/>
            <a:chExt cx="656948" cy="2130644"/>
          </a:xfrm>
        </p:grpSpPr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9CA4023A-650A-1F43-87F7-96AD1702C2CC}"/>
                </a:ext>
              </a:extLst>
            </p:cNvPr>
            <p:cNvSpPr/>
            <p:nvPr/>
          </p:nvSpPr>
          <p:spPr>
            <a:xfrm>
              <a:off x="1260630" y="2335013"/>
              <a:ext cx="656948" cy="2130644"/>
            </a:xfrm>
            <a:prstGeom prst="rect">
              <a:avLst/>
            </a:prstGeom>
            <a:solidFill>
              <a:srgbClr val="FF40FF">
                <a:alpha val="25098"/>
              </a:srgbClr>
            </a:solidFill>
            <a:ln w="19050" cap="flat">
              <a:solidFill>
                <a:srgbClr val="FF40FF"/>
              </a:solidFill>
              <a:prstDash val="sysDot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38BE815F-3450-0E42-B0AF-37135A98F39E}"/>
                </a:ext>
              </a:extLst>
            </p:cNvPr>
            <p:cNvSpPr/>
            <p:nvPr/>
          </p:nvSpPr>
          <p:spPr>
            <a:xfrm>
              <a:off x="1260630" y="2335013"/>
              <a:ext cx="79898" cy="2130644"/>
            </a:xfrm>
            <a:prstGeom prst="rect">
              <a:avLst/>
            </a:prstGeom>
            <a:solidFill>
              <a:srgbClr val="FF40FF">
                <a:alpha val="25098"/>
              </a:srgbClr>
            </a:solidFill>
            <a:ln w="38100" cap="flat">
              <a:solidFill>
                <a:srgbClr val="FF40FF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F6E65322-40FE-C24A-B312-A2ABCDB65DBD}"/>
              </a:ext>
            </a:extLst>
          </p:cNvPr>
          <p:cNvGrpSpPr/>
          <p:nvPr/>
        </p:nvGrpSpPr>
        <p:grpSpPr>
          <a:xfrm>
            <a:off x="3671068" y="4733682"/>
            <a:ext cx="427332" cy="378998"/>
            <a:chOff x="3877543" y="1338399"/>
            <a:chExt cx="392616" cy="413775"/>
          </a:xfrm>
        </p:grpSpPr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B54FCDE6-D176-6848-AC2C-B8AD4987C9C4}"/>
                </a:ext>
              </a:extLst>
            </p:cNvPr>
            <p:cNvSpPr/>
            <p:nvPr/>
          </p:nvSpPr>
          <p:spPr>
            <a:xfrm>
              <a:off x="3877543" y="1338399"/>
              <a:ext cx="392616" cy="400206"/>
            </a:xfrm>
            <a:prstGeom prst="rect">
              <a:avLst/>
            </a:prstGeom>
            <a:solidFill>
              <a:srgbClr val="FF40FF">
                <a:alpha val="25098"/>
              </a:srgbClr>
            </a:solidFill>
            <a:ln w="19050" cap="flat">
              <a:solidFill>
                <a:srgbClr val="FF40FF"/>
              </a:solidFill>
              <a:prstDash val="sysDot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20" name="正方形/長方形 19">
              <a:extLst>
                <a:ext uri="{FF2B5EF4-FFF2-40B4-BE49-F238E27FC236}">
                  <a16:creationId xmlns:a16="http://schemas.microsoft.com/office/drawing/2014/main" id="{3CAFA630-CDA6-E741-AE99-E7800DDDE22D}"/>
                </a:ext>
              </a:extLst>
            </p:cNvPr>
            <p:cNvSpPr/>
            <p:nvPr/>
          </p:nvSpPr>
          <p:spPr>
            <a:xfrm>
              <a:off x="3892112" y="1351968"/>
              <a:ext cx="112239" cy="400206"/>
            </a:xfrm>
            <a:prstGeom prst="rect">
              <a:avLst/>
            </a:prstGeom>
            <a:solidFill>
              <a:srgbClr val="FF40FF">
                <a:alpha val="25098"/>
              </a:srgbClr>
            </a:solidFill>
            <a:ln w="38100" cap="flat">
              <a:solidFill>
                <a:srgbClr val="FF40FF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</p:grp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2FD29456-20B8-D74B-BE59-D4441D1FBC51}"/>
              </a:ext>
            </a:extLst>
          </p:cNvPr>
          <p:cNvGrpSpPr/>
          <p:nvPr/>
        </p:nvGrpSpPr>
        <p:grpSpPr>
          <a:xfrm flipH="1">
            <a:off x="7614738" y="596357"/>
            <a:ext cx="1344967" cy="1032525"/>
            <a:chOff x="3" y="0"/>
            <a:chExt cx="4349264" cy="3223846"/>
          </a:xfrm>
        </p:grpSpPr>
        <p:grpSp>
          <p:nvGrpSpPr>
            <p:cNvPr id="30" name="グループ化 29">
              <a:extLst>
                <a:ext uri="{FF2B5EF4-FFF2-40B4-BE49-F238E27FC236}">
                  <a16:creationId xmlns:a16="http://schemas.microsoft.com/office/drawing/2014/main" id="{56B6BF54-064E-0A49-8FE5-92A266844415}"/>
                </a:ext>
              </a:extLst>
            </p:cNvPr>
            <p:cNvGrpSpPr/>
            <p:nvPr/>
          </p:nvGrpSpPr>
          <p:grpSpPr>
            <a:xfrm>
              <a:off x="3" y="609600"/>
              <a:ext cx="3036277" cy="2614246"/>
              <a:chOff x="3" y="609600"/>
              <a:chExt cx="3036277" cy="2614246"/>
            </a:xfrm>
          </p:grpSpPr>
          <p:sp>
            <p:nvSpPr>
              <p:cNvPr id="42" name="正方形/長方形 41">
                <a:extLst>
                  <a:ext uri="{FF2B5EF4-FFF2-40B4-BE49-F238E27FC236}">
                    <a16:creationId xmlns:a16="http://schemas.microsoft.com/office/drawing/2014/main" id="{8F7963FA-C16A-8545-AD7E-18EEA979223D}"/>
                  </a:ext>
                </a:extLst>
              </p:cNvPr>
              <p:cNvSpPr/>
              <p:nvPr/>
            </p:nvSpPr>
            <p:spPr>
              <a:xfrm>
                <a:off x="3" y="609600"/>
                <a:ext cx="3036277" cy="26142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43" name="正方形/長方形 42">
                <a:extLst>
                  <a:ext uri="{FF2B5EF4-FFF2-40B4-BE49-F238E27FC236}">
                    <a16:creationId xmlns:a16="http://schemas.microsoft.com/office/drawing/2014/main" id="{FED934CB-E2FA-2D40-8179-FEF3ED30F541}"/>
                  </a:ext>
                </a:extLst>
              </p:cNvPr>
              <p:cNvSpPr/>
              <p:nvPr/>
            </p:nvSpPr>
            <p:spPr>
              <a:xfrm>
                <a:off x="3" y="1195754"/>
                <a:ext cx="3036277" cy="135987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44" name="正方形/長方形 43">
                <a:extLst>
                  <a:ext uri="{FF2B5EF4-FFF2-40B4-BE49-F238E27FC236}">
                    <a16:creationId xmlns:a16="http://schemas.microsoft.com/office/drawing/2014/main" id="{71C6FD95-7133-F841-89A2-E5A8544B3D68}"/>
                  </a:ext>
                </a:extLst>
              </p:cNvPr>
              <p:cNvSpPr/>
              <p:nvPr/>
            </p:nvSpPr>
            <p:spPr>
              <a:xfrm>
                <a:off x="3" y="1875692"/>
                <a:ext cx="3036277" cy="67993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sp>
          <p:nvSpPr>
            <p:cNvPr id="31" name="フリーフォーム 30">
              <a:extLst>
                <a:ext uri="{FF2B5EF4-FFF2-40B4-BE49-F238E27FC236}">
                  <a16:creationId xmlns:a16="http://schemas.microsoft.com/office/drawing/2014/main" id="{AC1FBDF2-248F-E145-BF2A-674CE97E101D}"/>
                </a:ext>
              </a:extLst>
            </p:cNvPr>
            <p:cNvSpPr/>
            <p:nvPr/>
          </p:nvSpPr>
          <p:spPr>
            <a:xfrm>
              <a:off x="5" y="0"/>
              <a:ext cx="4349262" cy="3223846"/>
            </a:xfrm>
            <a:custGeom>
              <a:avLst/>
              <a:gdLst>
                <a:gd name="connsiteX0" fmla="*/ 0 w 4349262"/>
                <a:gd name="connsiteY0" fmla="*/ 597877 h 3223846"/>
                <a:gd name="connsiteX1" fmla="*/ 1301262 w 4349262"/>
                <a:gd name="connsiteY1" fmla="*/ 11723 h 3223846"/>
                <a:gd name="connsiteX2" fmla="*/ 4314092 w 4349262"/>
                <a:gd name="connsiteY2" fmla="*/ 0 h 3223846"/>
                <a:gd name="connsiteX3" fmla="*/ 4349262 w 4349262"/>
                <a:gd name="connsiteY3" fmla="*/ 2567354 h 3223846"/>
                <a:gd name="connsiteX4" fmla="*/ 3024554 w 4349262"/>
                <a:gd name="connsiteY4" fmla="*/ 3223846 h 322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9262" h="3223846">
                  <a:moveTo>
                    <a:pt x="0" y="597877"/>
                  </a:moveTo>
                  <a:lnTo>
                    <a:pt x="1301262" y="11723"/>
                  </a:lnTo>
                  <a:lnTo>
                    <a:pt x="4314092" y="0"/>
                  </a:lnTo>
                  <a:lnTo>
                    <a:pt x="4349262" y="2567354"/>
                  </a:lnTo>
                  <a:lnTo>
                    <a:pt x="3024554" y="3223846"/>
                  </a:ln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C8F538C4-638A-CA4D-ACD9-2282EDB0F262}"/>
                </a:ext>
              </a:extLst>
            </p:cNvPr>
            <p:cNvCxnSpPr>
              <a:cxnSpLocks/>
              <a:endCxn id="31" idx="2"/>
            </p:cNvCxnSpPr>
            <p:nvPr/>
          </p:nvCxnSpPr>
          <p:spPr>
            <a:xfrm flipV="1">
              <a:off x="3042140" y="0"/>
              <a:ext cx="1271958" cy="6096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5F8D54D0-D3D7-9D4E-84FA-E995A3F460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9720" y="621324"/>
              <a:ext cx="1271956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17442FCC-E515-264B-861E-96ADF93CCB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8516" y="1242648"/>
              <a:ext cx="1271956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43D8E5AA-5A5D-1147-91B9-DF2AD606DE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8516" y="1875692"/>
              <a:ext cx="1271956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1D329FC9-983E-444C-9CF6-4F7D1A5BF2BE}"/>
                </a:ext>
              </a:extLst>
            </p:cNvPr>
            <p:cNvCxnSpPr/>
            <p:nvPr/>
          </p:nvCxnSpPr>
          <p:spPr>
            <a:xfrm>
              <a:off x="1078526" y="128955"/>
              <a:ext cx="303627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8763E9CD-8354-0A4F-8555-B61579FA4117}"/>
                </a:ext>
              </a:extLst>
            </p:cNvPr>
            <p:cNvCxnSpPr/>
            <p:nvPr/>
          </p:nvCxnSpPr>
          <p:spPr>
            <a:xfrm>
              <a:off x="381001" y="422031"/>
              <a:ext cx="303627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B9F89901-AB53-0844-A417-10314602B2BA}"/>
                </a:ext>
              </a:extLst>
            </p:cNvPr>
            <p:cNvCxnSpPr/>
            <p:nvPr/>
          </p:nvCxnSpPr>
          <p:spPr>
            <a:xfrm>
              <a:off x="738553" y="257906"/>
              <a:ext cx="303627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>
              <a:extLst>
                <a:ext uri="{FF2B5EF4-FFF2-40B4-BE49-F238E27FC236}">
                  <a16:creationId xmlns:a16="http://schemas.microsoft.com/office/drawing/2014/main" id="{4082FE99-FAD7-D54B-9CFE-ECFCCB93BF65}"/>
                </a:ext>
              </a:extLst>
            </p:cNvPr>
            <p:cNvCxnSpPr/>
            <p:nvPr/>
          </p:nvCxnSpPr>
          <p:spPr>
            <a:xfrm flipH="1">
              <a:off x="3417280" y="422031"/>
              <a:ext cx="0" cy="25556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>
              <a:extLst>
                <a:ext uri="{FF2B5EF4-FFF2-40B4-BE49-F238E27FC236}">
                  <a16:creationId xmlns:a16="http://schemas.microsoft.com/office/drawing/2014/main" id="{DA77C70D-621F-004E-A027-0C4AE62AEFFC}"/>
                </a:ext>
              </a:extLst>
            </p:cNvPr>
            <p:cNvCxnSpPr/>
            <p:nvPr/>
          </p:nvCxnSpPr>
          <p:spPr>
            <a:xfrm flipH="1">
              <a:off x="4067911" y="128955"/>
              <a:ext cx="0" cy="25556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30EBF09A-3388-E042-B423-4944680BE0FB}"/>
                </a:ext>
              </a:extLst>
            </p:cNvPr>
            <p:cNvCxnSpPr/>
            <p:nvPr/>
          </p:nvCxnSpPr>
          <p:spPr>
            <a:xfrm flipH="1">
              <a:off x="3727941" y="328245"/>
              <a:ext cx="0" cy="25556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337648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285E8B-8A39-8C44-8BAF-7F55AD71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33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597F51-E5DB-9144-8B31-05C9EB3615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353855" cy="4198936"/>
          </a:xfrm>
        </p:spPr>
        <p:txBody>
          <a:bodyPr/>
          <a:lstStyle/>
          <a:p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F2FB997-CBB2-9D48-A0BF-42A3C71B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SSL2-FFT vs FFTW on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– 3D FFT in 1D vectors</a:t>
            </a:r>
            <a:endParaRPr kumimoji="1" lang="ja-JP" altLang="en-US"/>
          </a:p>
        </p:txBody>
      </p:sp>
      <p:sp>
        <p:nvSpPr>
          <p:cNvPr id="11" name="テキスト プレースホルダー 2">
            <a:extLst>
              <a:ext uri="{FF2B5EF4-FFF2-40B4-BE49-F238E27FC236}">
                <a16:creationId xmlns:a16="http://schemas.microsoft.com/office/drawing/2014/main" id="{032FAA35-23CF-ED4F-806F-E54BDC26FEDD}"/>
              </a:ext>
            </a:extLst>
          </p:cNvPr>
          <p:cNvSpPr txBox="1">
            <a:spLocks/>
          </p:cNvSpPr>
          <p:nvPr/>
        </p:nvSpPr>
        <p:spPr>
          <a:xfrm>
            <a:off x="479427" y="654051"/>
            <a:ext cx="8131175" cy="4198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3597" indent="-203597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80000"/>
              <a:buFont typeface="Wingdings" panose="05000000000000000000" pitchFamily="2" charset="2"/>
              <a:buChar char="l"/>
              <a:defRPr sz="1600" b="1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1pPr>
            <a:lvl2pPr marL="407194" indent="-207169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65000"/>
              <a:buFont typeface="Wingdings" panose="05000000000000000000" pitchFamily="2" charset="2"/>
              <a:buChar char="l"/>
              <a:defRPr sz="1600" b="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2pPr>
            <a:lvl3pPr marL="607219" indent="-200025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45000"/>
              <a:buFont typeface="Wingdings" panose="05000000000000000000" pitchFamily="2" charset="2"/>
              <a:buChar char="l"/>
              <a:defRPr sz="1600" b="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3pPr>
            <a:lvl4pPr marL="808435" indent="-201216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130000"/>
              <a:buFont typeface="Adobe Caslon Pro Bold" panose="0205070206050A020403" pitchFamily="18" charset="0"/>
              <a:buChar char="-"/>
              <a:defRPr sz="160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4pPr>
            <a:lvl5pPr marL="1009650" indent="-201216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110000"/>
              <a:buFont typeface="Adobe Caslon Pro" panose="0205050205050A020403" pitchFamily="18" charset="0"/>
              <a:buChar char="-"/>
              <a:defRPr sz="160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5pPr>
            <a:lvl6pPr marL="1714500" indent="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Meiryo UI" panose="020B0604030504040204" pitchFamily="50" charset="-128"/>
              <a:buNone/>
              <a:defRPr sz="1200">
                <a:latin typeface="Meiryo UI"/>
                <a:ea typeface="Meiryo UI"/>
                <a:cs typeface="Meiryo UI"/>
                <a:sym typeface="Meiryo UI"/>
              </a:defRPr>
            </a:lvl6pPr>
            <a:lvl7pPr marL="22098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7pPr>
            <a:lvl8pPr marL="25527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8pPr>
            <a:lvl9pPr marL="28956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9pPr>
          </a:lstStyle>
          <a:p>
            <a:r>
              <a:rPr lang="en-US" altLang="ja-JP" dirty="0"/>
              <a:t>multiple 1D FFTs along X axis - comparing the libraries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Looking at the transformation (FWD+BACK) phase only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EFB94CC-300B-2943-8E51-6DEA49633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8" y="1893809"/>
            <a:ext cx="4426182" cy="2871496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FB7EFD9E-2726-CC4D-A6F4-3B9226F69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215" y="1893807"/>
            <a:ext cx="4570095" cy="2959180"/>
          </a:xfrm>
          <a:prstGeom prst="rect">
            <a:avLst/>
          </a:prstGeom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0C929FEC-94F8-4E4C-84DA-C17F3E200395}"/>
              </a:ext>
            </a:extLst>
          </p:cNvPr>
          <p:cNvGrpSpPr/>
          <p:nvPr/>
        </p:nvGrpSpPr>
        <p:grpSpPr>
          <a:xfrm>
            <a:off x="1376044" y="2325947"/>
            <a:ext cx="656948" cy="2033174"/>
            <a:chOff x="1260630" y="2335013"/>
            <a:chExt cx="656948" cy="2130644"/>
          </a:xfrm>
        </p:grpSpPr>
        <p:sp>
          <p:nvSpPr>
            <p:cNvPr id="21" name="正方形/長方形 20">
              <a:extLst>
                <a:ext uri="{FF2B5EF4-FFF2-40B4-BE49-F238E27FC236}">
                  <a16:creationId xmlns:a16="http://schemas.microsoft.com/office/drawing/2014/main" id="{BB895DA8-D129-724A-ABE8-AF6B54FD2984}"/>
                </a:ext>
              </a:extLst>
            </p:cNvPr>
            <p:cNvSpPr/>
            <p:nvPr/>
          </p:nvSpPr>
          <p:spPr>
            <a:xfrm>
              <a:off x="1260630" y="2335013"/>
              <a:ext cx="656948" cy="2130644"/>
            </a:xfrm>
            <a:prstGeom prst="rect">
              <a:avLst/>
            </a:prstGeom>
            <a:solidFill>
              <a:srgbClr val="FF40FF">
                <a:alpha val="25098"/>
              </a:srgbClr>
            </a:solidFill>
            <a:ln w="19050" cap="flat">
              <a:solidFill>
                <a:srgbClr val="FF40FF"/>
              </a:solidFill>
              <a:prstDash val="sysDot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F5CD8348-0493-ED47-B360-5BC44A1B97F5}"/>
                </a:ext>
              </a:extLst>
            </p:cNvPr>
            <p:cNvSpPr/>
            <p:nvPr/>
          </p:nvSpPr>
          <p:spPr>
            <a:xfrm>
              <a:off x="1260630" y="2335013"/>
              <a:ext cx="79898" cy="2130644"/>
            </a:xfrm>
            <a:prstGeom prst="rect">
              <a:avLst/>
            </a:prstGeom>
            <a:solidFill>
              <a:srgbClr val="FF40FF">
                <a:alpha val="25098"/>
              </a:srgbClr>
            </a:solidFill>
            <a:ln w="38100" cap="flat">
              <a:solidFill>
                <a:srgbClr val="FF40FF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E0C737D9-0227-D54B-9931-CF7CB8762BD0}"/>
              </a:ext>
            </a:extLst>
          </p:cNvPr>
          <p:cNvGrpSpPr/>
          <p:nvPr/>
        </p:nvGrpSpPr>
        <p:grpSpPr>
          <a:xfrm>
            <a:off x="5808597" y="2361459"/>
            <a:ext cx="656948" cy="2042619"/>
            <a:chOff x="1260630" y="2335013"/>
            <a:chExt cx="656948" cy="2130644"/>
          </a:xfrm>
        </p:grpSpPr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17A5FE4D-189A-374C-B6FC-13A73BDD2CB2}"/>
                </a:ext>
              </a:extLst>
            </p:cNvPr>
            <p:cNvSpPr/>
            <p:nvPr/>
          </p:nvSpPr>
          <p:spPr>
            <a:xfrm>
              <a:off x="1260630" y="2335013"/>
              <a:ext cx="656948" cy="2130644"/>
            </a:xfrm>
            <a:prstGeom prst="rect">
              <a:avLst/>
            </a:prstGeom>
            <a:solidFill>
              <a:srgbClr val="FF40FF">
                <a:alpha val="25098"/>
              </a:srgbClr>
            </a:solidFill>
            <a:ln w="19050" cap="flat">
              <a:solidFill>
                <a:srgbClr val="FF40FF"/>
              </a:solidFill>
              <a:prstDash val="sysDot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6DCD26F3-4625-D843-A481-855AAAFC7A07}"/>
                </a:ext>
              </a:extLst>
            </p:cNvPr>
            <p:cNvSpPr/>
            <p:nvPr/>
          </p:nvSpPr>
          <p:spPr>
            <a:xfrm>
              <a:off x="1260630" y="2335013"/>
              <a:ext cx="79898" cy="2130644"/>
            </a:xfrm>
            <a:prstGeom prst="rect">
              <a:avLst/>
            </a:prstGeom>
            <a:solidFill>
              <a:srgbClr val="FF40FF">
                <a:alpha val="25098"/>
              </a:srgbClr>
            </a:solidFill>
            <a:ln w="38100" cap="flat">
              <a:solidFill>
                <a:srgbClr val="FF40FF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endParaRPr>
            </a:p>
          </p:txBody>
        </p:sp>
      </p:grpSp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3BA809FC-A7B3-B14E-955A-3C631E045DF0}"/>
              </a:ext>
            </a:extLst>
          </p:cNvPr>
          <p:cNvGrpSpPr/>
          <p:nvPr/>
        </p:nvGrpSpPr>
        <p:grpSpPr>
          <a:xfrm flipH="1">
            <a:off x="7614738" y="596357"/>
            <a:ext cx="1344967" cy="1032525"/>
            <a:chOff x="3" y="0"/>
            <a:chExt cx="4349264" cy="3223846"/>
          </a:xfrm>
        </p:grpSpPr>
        <p:grpSp>
          <p:nvGrpSpPr>
            <p:cNvPr id="27" name="グループ化 26">
              <a:extLst>
                <a:ext uri="{FF2B5EF4-FFF2-40B4-BE49-F238E27FC236}">
                  <a16:creationId xmlns:a16="http://schemas.microsoft.com/office/drawing/2014/main" id="{D41D89CE-BB50-4D41-AAE1-A73E7F23875D}"/>
                </a:ext>
              </a:extLst>
            </p:cNvPr>
            <p:cNvGrpSpPr/>
            <p:nvPr/>
          </p:nvGrpSpPr>
          <p:grpSpPr>
            <a:xfrm>
              <a:off x="3" y="609600"/>
              <a:ext cx="3036277" cy="2614246"/>
              <a:chOff x="3" y="609600"/>
              <a:chExt cx="3036277" cy="2614246"/>
            </a:xfrm>
          </p:grpSpPr>
          <p:sp>
            <p:nvSpPr>
              <p:cNvPr id="39" name="正方形/長方形 38">
                <a:extLst>
                  <a:ext uri="{FF2B5EF4-FFF2-40B4-BE49-F238E27FC236}">
                    <a16:creationId xmlns:a16="http://schemas.microsoft.com/office/drawing/2014/main" id="{28B20B54-79F4-3B4D-82DE-28633DF275D2}"/>
                  </a:ext>
                </a:extLst>
              </p:cNvPr>
              <p:cNvSpPr/>
              <p:nvPr/>
            </p:nvSpPr>
            <p:spPr>
              <a:xfrm>
                <a:off x="3" y="609600"/>
                <a:ext cx="3036277" cy="261424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>
                <a:extLst>
                  <a:ext uri="{FF2B5EF4-FFF2-40B4-BE49-F238E27FC236}">
                    <a16:creationId xmlns:a16="http://schemas.microsoft.com/office/drawing/2014/main" id="{E1E95DB8-5AE9-8549-A942-702B4FF01C87}"/>
                  </a:ext>
                </a:extLst>
              </p:cNvPr>
              <p:cNvSpPr/>
              <p:nvPr/>
            </p:nvSpPr>
            <p:spPr>
              <a:xfrm>
                <a:off x="3" y="1195754"/>
                <a:ext cx="3036277" cy="1359877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>
                <a:extLst>
                  <a:ext uri="{FF2B5EF4-FFF2-40B4-BE49-F238E27FC236}">
                    <a16:creationId xmlns:a16="http://schemas.microsoft.com/office/drawing/2014/main" id="{EC347EF4-9690-1942-888D-7E78DA3028FD}"/>
                  </a:ext>
                </a:extLst>
              </p:cNvPr>
              <p:cNvSpPr/>
              <p:nvPr/>
            </p:nvSpPr>
            <p:spPr>
              <a:xfrm>
                <a:off x="3" y="1875692"/>
                <a:ext cx="3036277" cy="679939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/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/>
              </a:p>
            </p:txBody>
          </p:sp>
        </p:grpSp>
        <p:sp>
          <p:nvSpPr>
            <p:cNvPr id="28" name="フリーフォーム 27">
              <a:extLst>
                <a:ext uri="{FF2B5EF4-FFF2-40B4-BE49-F238E27FC236}">
                  <a16:creationId xmlns:a16="http://schemas.microsoft.com/office/drawing/2014/main" id="{59A5676B-B75B-E34B-83B7-E7921675719C}"/>
                </a:ext>
              </a:extLst>
            </p:cNvPr>
            <p:cNvSpPr/>
            <p:nvPr/>
          </p:nvSpPr>
          <p:spPr>
            <a:xfrm>
              <a:off x="5" y="0"/>
              <a:ext cx="4349262" cy="3223846"/>
            </a:xfrm>
            <a:custGeom>
              <a:avLst/>
              <a:gdLst>
                <a:gd name="connsiteX0" fmla="*/ 0 w 4349262"/>
                <a:gd name="connsiteY0" fmla="*/ 597877 h 3223846"/>
                <a:gd name="connsiteX1" fmla="*/ 1301262 w 4349262"/>
                <a:gd name="connsiteY1" fmla="*/ 11723 h 3223846"/>
                <a:gd name="connsiteX2" fmla="*/ 4314092 w 4349262"/>
                <a:gd name="connsiteY2" fmla="*/ 0 h 3223846"/>
                <a:gd name="connsiteX3" fmla="*/ 4349262 w 4349262"/>
                <a:gd name="connsiteY3" fmla="*/ 2567354 h 3223846"/>
                <a:gd name="connsiteX4" fmla="*/ 3024554 w 4349262"/>
                <a:gd name="connsiteY4" fmla="*/ 3223846 h 322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9262" h="3223846">
                  <a:moveTo>
                    <a:pt x="0" y="597877"/>
                  </a:moveTo>
                  <a:lnTo>
                    <a:pt x="1301262" y="11723"/>
                  </a:lnTo>
                  <a:lnTo>
                    <a:pt x="4314092" y="0"/>
                  </a:lnTo>
                  <a:lnTo>
                    <a:pt x="4349262" y="2567354"/>
                  </a:lnTo>
                  <a:lnTo>
                    <a:pt x="3024554" y="3223846"/>
                  </a:ln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kumimoji="1" lang="ja-JP" altLang="en-US"/>
            </a:p>
          </p:txBody>
        </p:sp>
        <p:cxnSp>
          <p:nvCxnSpPr>
            <p:cNvPr id="29" name="直線コネクタ 28">
              <a:extLst>
                <a:ext uri="{FF2B5EF4-FFF2-40B4-BE49-F238E27FC236}">
                  <a16:creationId xmlns:a16="http://schemas.microsoft.com/office/drawing/2014/main" id="{78F3CCD2-39D3-6B4B-B46E-31B33D3B2FF6}"/>
                </a:ext>
              </a:extLst>
            </p:cNvPr>
            <p:cNvCxnSpPr>
              <a:cxnSpLocks/>
              <a:endCxn id="28" idx="2"/>
            </p:cNvCxnSpPr>
            <p:nvPr/>
          </p:nvCxnSpPr>
          <p:spPr>
            <a:xfrm flipV="1">
              <a:off x="3042140" y="0"/>
              <a:ext cx="1271958" cy="60960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>
              <a:extLst>
                <a:ext uri="{FF2B5EF4-FFF2-40B4-BE49-F238E27FC236}">
                  <a16:creationId xmlns:a16="http://schemas.microsoft.com/office/drawing/2014/main" id="{7DDB785A-FF2C-A349-A9F3-B518225615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9720" y="621324"/>
              <a:ext cx="1271956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>
              <a:extLst>
                <a:ext uri="{FF2B5EF4-FFF2-40B4-BE49-F238E27FC236}">
                  <a16:creationId xmlns:a16="http://schemas.microsoft.com/office/drawing/2014/main" id="{CF32153F-FB84-A94F-BA90-B8565F754D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8516" y="1242648"/>
              <a:ext cx="1271956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>
              <a:extLst>
                <a:ext uri="{FF2B5EF4-FFF2-40B4-BE49-F238E27FC236}">
                  <a16:creationId xmlns:a16="http://schemas.microsoft.com/office/drawing/2014/main" id="{45802DBA-23FF-D142-8782-F05A1CC801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8516" y="1875692"/>
              <a:ext cx="1271956" cy="6096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>
              <a:extLst>
                <a:ext uri="{FF2B5EF4-FFF2-40B4-BE49-F238E27FC236}">
                  <a16:creationId xmlns:a16="http://schemas.microsoft.com/office/drawing/2014/main" id="{477C371E-9F86-224C-9203-E3A510EEADDF}"/>
                </a:ext>
              </a:extLst>
            </p:cNvPr>
            <p:cNvCxnSpPr/>
            <p:nvPr/>
          </p:nvCxnSpPr>
          <p:spPr>
            <a:xfrm>
              <a:off x="1078526" y="128955"/>
              <a:ext cx="303627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>
              <a:extLst>
                <a:ext uri="{FF2B5EF4-FFF2-40B4-BE49-F238E27FC236}">
                  <a16:creationId xmlns:a16="http://schemas.microsoft.com/office/drawing/2014/main" id="{00ACD67A-C289-FC48-9A84-F0FB67D83827}"/>
                </a:ext>
              </a:extLst>
            </p:cNvPr>
            <p:cNvCxnSpPr/>
            <p:nvPr/>
          </p:nvCxnSpPr>
          <p:spPr>
            <a:xfrm>
              <a:off x="381001" y="422031"/>
              <a:ext cx="303627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>
              <a:extLst>
                <a:ext uri="{FF2B5EF4-FFF2-40B4-BE49-F238E27FC236}">
                  <a16:creationId xmlns:a16="http://schemas.microsoft.com/office/drawing/2014/main" id="{6FD6371B-69B5-564E-8839-AF7F4B60B7A9}"/>
                </a:ext>
              </a:extLst>
            </p:cNvPr>
            <p:cNvCxnSpPr/>
            <p:nvPr/>
          </p:nvCxnSpPr>
          <p:spPr>
            <a:xfrm>
              <a:off x="738553" y="257906"/>
              <a:ext cx="3036277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>
              <a:extLst>
                <a:ext uri="{FF2B5EF4-FFF2-40B4-BE49-F238E27FC236}">
                  <a16:creationId xmlns:a16="http://schemas.microsoft.com/office/drawing/2014/main" id="{9AF5BC6F-810D-6141-8ACA-B4EF49693515}"/>
                </a:ext>
              </a:extLst>
            </p:cNvPr>
            <p:cNvCxnSpPr/>
            <p:nvPr/>
          </p:nvCxnSpPr>
          <p:spPr>
            <a:xfrm flipH="1">
              <a:off x="3417280" y="422031"/>
              <a:ext cx="0" cy="25556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>
              <a:extLst>
                <a:ext uri="{FF2B5EF4-FFF2-40B4-BE49-F238E27FC236}">
                  <a16:creationId xmlns:a16="http://schemas.microsoft.com/office/drawing/2014/main" id="{3F80FE7B-0E7E-2B40-A39D-571395157031}"/>
                </a:ext>
              </a:extLst>
            </p:cNvPr>
            <p:cNvCxnSpPr/>
            <p:nvPr/>
          </p:nvCxnSpPr>
          <p:spPr>
            <a:xfrm flipH="1">
              <a:off x="4067911" y="128955"/>
              <a:ext cx="0" cy="25556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>
              <a:extLst>
                <a:ext uri="{FF2B5EF4-FFF2-40B4-BE49-F238E27FC236}">
                  <a16:creationId xmlns:a16="http://schemas.microsoft.com/office/drawing/2014/main" id="{AC6268A1-FECC-1D46-BC28-E80FD83F03CA}"/>
                </a:ext>
              </a:extLst>
            </p:cNvPr>
            <p:cNvCxnSpPr/>
            <p:nvPr/>
          </p:nvCxnSpPr>
          <p:spPr>
            <a:xfrm flipH="1">
              <a:off x="3727941" y="328245"/>
              <a:ext cx="0" cy="25556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31850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285E8B-8A39-8C44-8BAF-7F55AD71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888766" y="4852989"/>
            <a:ext cx="2057402" cy="253912"/>
          </a:xfrm>
        </p:spPr>
        <p:txBody>
          <a:bodyPr/>
          <a:lstStyle/>
          <a:p>
            <a:pPr lvl="0"/>
            <a:fld id="{86CB4B4D-7CA3-9044-876B-883B54F8677D}" type="slidenum">
              <a:rPr lang="en-US" altLang="ja-JP" smtClean="0"/>
              <a:t>34</a:t>
            </a:fld>
            <a:endParaRPr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F2FB997-CBB2-9D48-A0BF-42A3C71B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3Din1D hardware performance for </a:t>
            </a:r>
            <a:r>
              <a:rPr lang="en-US" altLang="ja-JP" dirty="0"/>
              <a:t>FFTW and SSL2</a:t>
            </a:r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24FFBFC-AC95-9A4D-A223-0754914733E2}"/>
              </a:ext>
            </a:extLst>
          </p:cNvPr>
          <p:cNvSpPr/>
          <p:nvPr/>
        </p:nvSpPr>
        <p:spPr>
          <a:xfrm>
            <a:off x="340885" y="582586"/>
            <a:ext cx="839653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900" dirty="0">
                <a:solidFill>
                  <a:srgbClr val="000000"/>
                </a:solidFill>
                <a:latin typeface="Monaco" pitchFamily="2" charset="0"/>
              </a:rPr>
              <a:t># </a:t>
            </a:r>
            <a:r>
              <a:rPr lang="en-US" altLang="ja-JP" sz="900" dirty="0" err="1">
                <a:solidFill>
                  <a:srgbClr val="000000"/>
                </a:solidFill>
                <a:latin typeface="Monaco" pitchFamily="2" charset="0"/>
              </a:rPr>
              <a:t>PMlib</a:t>
            </a:r>
            <a:r>
              <a:rPr lang="en-US" altLang="ja-JP" sz="900" dirty="0">
                <a:solidFill>
                  <a:srgbClr val="000000"/>
                </a:solidFill>
                <a:latin typeface="Monaco" pitchFamily="2" charset="0"/>
              </a:rPr>
              <a:t> Basic Report from a quantum chemistry code #</a:t>
            </a:r>
          </a:p>
          <a:p>
            <a:br>
              <a:rPr lang="en-US" altLang="ja-JP" sz="900" dirty="0">
                <a:solidFill>
                  <a:srgbClr val="000000"/>
                </a:solidFill>
                <a:latin typeface="Monaco" pitchFamily="2" charset="0"/>
              </a:rPr>
            </a:br>
            <a:endParaRPr lang="en-US" altLang="ja-JP" sz="900" dirty="0">
              <a:solidFill>
                <a:srgbClr val="000000"/>
              </a:solidFill>
              <a:latin typeface="Monaco" pitchFamily="2" charset="0"/>
            </a:endParaRPr>
          </a:p>
          <a:p>
            <a:r>
              <a:rPr lang="en-US" altLang="ja-JP" sz="900" dirty="0" err="1">
                <a:solidFill>
                  <a:srgbClr val="000000"/>
                </a:solidFill>
                <a:latin typeface="Monaco" pitchFamily="2" charset="0"/>
              </a:rPr>
              <a:t>Origianl</a:t>
            </a:r>
            <a:r>
              <a:rPr lang="en-US" altLang="ja-JP" sz="900" dirty="0">
                <a:solidFill>
                  <a:srgbClr val="000000"/>
                </a:solidFill>
                <a:latin typeface="Monaco" pitchFamily="2" charset="0"/>
              </a:rPr>
              <a:t> FFTW version</a:t>
            </a:r>
            <a:br>
              <a:rPr lang="en-US" altLang="ja-JP" sz="900" dirty="0">
                <a:solidFill>
                  <a:srgbClr val="000000"/>
                </a:solidFill>
                <a:latin typeface="Monaco" pitchFamily="2" charset="0"/>
              </a:rPr>
            </a:br>
            <a:endParaRPr lang="en-US" altLang="ja-JP" sz="900" dirty="0">
              <a:solidFill>
                <a:srgbClr val="000000"/>
              </a:solidFill>
              <a:latin typeface="Monaco" pitchFamily="2" charset="0"/>
            </a:endParaRPr>
          </a:p>
          <a:p>
            <a:r>
              <a:rPr lang="en-US" altLang="ja-JP" sz="900" dirty="0">
                <a:solidFill>
                  <a:srgbClr val="000000"/>
                </a:solidFill>
                <a:latin typeface="Monaco" pitchFamily="2" charset="0"/>
              </a:rPr>
              <a:t>Section               | number of| measured time in total, %, per call, SD| hardware vectorized F.P. ops.</a:t>
            </a:r>
          </a:p>
          <a:p>
            <a:r>
              <a:rPr lang="en-US" altLang="ja-JP" sz="900" dirty="0">
                <a:solidFill>
                  <a:srgbClr val="000000"/>
                </a:solidFill>
                <a:latin typeface="Monaco" pitchFamily="2" charset="0"/>
              </a:rPr>
              <a:t>Label                 |   calls  |  time[sec]   [%]  time/call  </a:t>
            </a:r>
            <a:r>
              <a:rPr lang="en-US" altLang="ja-JP" sz="900" dirty="0" err="1">
                <a:solidFill>
                  <a:srgbClr val="000000"/>
                </a:solidFill>
                <a:latin typeface="Monaco" pitchFamily="2" charset="0"/>
              </a:rPr>
              <a:t>std.dev</a:t>
            </a:r>
            <a:r>
              <a:rPr lang="en-US" altLang="ja-JP" sz="900" dirty="0">
                <a:solidFill>
                  <a:srgbClr val="000000"/>
                </a:solidFill>
                <a:latin typeface="Monaco" pitchFamily="2" charset="0"/>
              </a:rPr>
              <a:t>.  |  </a:t>
            </a:r>
            <a:r>
              <a:rPr lang="en-US" altLang="ja-JP" sz="900" dirty="0" err="1">
                <a:solidFill>
                  <a:srgbClr val="000000"/>
                </a:solidFill>
                <a:latin typeface="Monaco" pitchFamily="2" charset="0"/>
              </a:rPr>
              <a:t>f.p.ops</a:t>
            </a:r>
            <a:r>
              <a:rPr lang="en-US" altLang="ja-JP" sz="900" dirty="0">
                <a:solidFill>
                  <a:srgbClr val="000000"/>
                </a:solidFill>
                <a:latin typeface="Monaco" pitchFamily="2" charset="0"/>
              </a:rPr>
              <a:t>      </a:t>
            </a:r>
            <a:r>
              <a:rPr lang="en-US" altLang="ja-JP" sz="900" dirty="0" err="1">
                <a:solidFill>
                  <a:srgbClr val="000000"/>
                </a:solidFill>
                <a:latin typeface="Monaco" pitchFamily="2" charset="0"/>
              </a:rPr>
              <a:t>sdv</a:t>
            </a:r>
            <a:r>
              <a:rPr lang="en-US" altLang="ja-JP" sz="900" dirty="0">
                <a:solidFill>
                  <a:srgbClr val="000000"/>
                </a:solidFill>
                <a:latin typeface="Monaco" pitchFamily="2" charset="0"/>
              </a:rPr>
              <a:t>    vectorized%</a:t>
            </a:r>
          </a:p>
          <a:p>
            <a:r>
              <a:rPr lang="en-US" altLang="ja-JP" sz="900" dirty="0">
                <a:solidFill>
                  <a:srgbClr val="000000"/>
                </a:solidFill>
                <a:latin typeface="Monaco" pitchFamily="2" charset="0"/>
              </a:rPr>
              <a:t>----------------------+----------+----------------------------------------+--------------------------------</a:t>
            </a:r>
          </a:p>
          <a:p>
            <a:r>
              <a:rPr lang="en-US" altLang="ja-JP" sz="900" dirty="0">
                <a:solidFill>
                  <a:srgbClr val="000000"/>
                </a:solidFill>
                <a:latin typeface="Monaco" pitchFamily="2" charset="0"/>
              </a:rPr>
              <a:t>main (*)              :        1   7.780e+02 100.00  7.780e+02  7.26e-02    1.477e+12  2.46e+10   0.00 (%)(*)</a:t>
            </a:r>
          </a:p>
          <a:p>
            <a:r>
              <a:rPr lang="en-US" altLang="ja-JP" sz="900" dirty="0" err="1">
                <a:solidFill>
                  <a:srgbClr val="000000"/>
                </a:solidFill>
                <a:latin typeface="Monaco" pitchFamily="2" charset="0"/>
              </a:rPr>
              <a:t>elmin</a:t>
            </a:r>
            <a:r>
              <a:rPr lang="en-US" altLang="ja-JP" sz="900" dirty="0">
                <a:solidFill>
                  <a:srgbClr val="000000"/>
                </a:solidFill>
                <a:latin typeface="Monaco" pitchFamily="2" charset="0"/>
              </a:rPr>
              <a:t> (*)             :        1   6.415e+02  82.46  6.415e+02  3.92e-03    1.298e+12  2.44e+10   0.00 (%)(*)</a:t>
            </a:r>
          </a:p>
          <a:p>
            <a:r>
              <a:rPr lang="en-US" altLang="ja-JP" sz="900" dirty="0" err="1">
                <a:solidFill>
                  <a:srgbClr val="000000"/>
                </a:solidFill>
                <a:latin typeface="Monaco" pitchFamily="2" charset="0"/>
              </a:rPr>
              <a:t>eddav</a:t>
            </a:r>
            <a:r>
              <a:rPr lang="en-US" altLang="ja-JP" sz="900" dirty="0">
                <a:solidFill>
                  <a:srgbClr val="000000"/>
                </a:solidFill>
                <a:latin typeface="Monaco" pitchFamily="2" charset="0"/>
              </a:rPr>
              <a:t> (*)             :       13   6.283e+02  80.76  4.833e+01  2.68e-03    1.286e+12  2.38e+10   0.00 (%)(*)</a:t>
            </a:r>
          </a:p>
          <a:p>
            <a:r>
              <a:rPr lang="en-US" altLang="ja-JP" sz="900" dirty="0" err="1">
                <a:solidFill>
                  <a:srgbClr val="000000"/>
                </a:solidFill>
                <a:latin typeface="Monaco" pitchFamily="2" charset="0"/>
              </a:rPr>
              <a:t>hamiltmu</a:t>
            </a:r>
            <a:r>
              <a:rPr lang="en-US" altLang="ja-JP" sz="900" dirty="0">
                <a:solidFill>
                  <a:srgbClr val="000000"/>
                </a:solidFill>
                <a:latin typeface="Monaco" pitchFamily="2" charset="0"/>
              </a:rPr>
              <a:t> (*)          :    43265   2.363e+02  30.38  5.462e-03  2.28e+00    4.397e+11  4.63e+09   0.00 (%)(*)</a:t>
            </a:r>
          </a:p>
          <a:p>
            <a:r>
              <a:rPr lang="en-US" altLang="ja-JP" sz="900" dirty="0">
                <a:solidFill>
                  <a:srgbClr val="000000"/>
                </a:solidFill>
                <a:latin typeface="Monaco" pitchFamily="2" charset="0"/>
              </a:rPr>
              <a:t>fft3d_mpi (*)         :    93175   1.637e+02  21.04  1.757e-03  2.65e+00    1.553e+11  8.68e+09   0.00 (%)(*)</a:t>
            </a:r>
          </a:p>
          <a:p>
            <a:r>
              <a:rPr lang="en-US" altLang="ja-JP" sz="900" dirty="0" err="1">
                <a:solidFill>
                  <a:schemeClr val="tx1"/>
                </a:solidFill>
                <a:latin typeface="Monaco" pitchFamily="2" charset="0"/>
              </a:rPr>
              <a:t>fftbas_plan_mpi</a:t>
            </a:r>
            <a:r>
              <a:rPr lang="en-US" altLang="ja-JP" sz="900" dirty="0">
                <a:solidFill>
                  <a:schemeClr val="tx1"/>
                </a:solidFill>
                <a:latin typeface="Monaco" pitchFamily="2" charset="0"/>
              </a:rPr>
              <a:t> (*)   :    93177   1.594e+02  20.49  1.711e-03  2.62e+00    1.555e+11  8.68e+09   0.00 (%)(*)</a:t>
            </a:r>
          </a:p>
          <a:p>
            <a:r>
              <a:rPr lang="en-US" altLang="ja-JP" sz="900" b="1" dirty="0" err="1">
                <a:solidFill>
                  <a:srgbClr val="0432FF"/>
                </a:solidFill>
                <a:latin typeface="Monaco" pitchFamily="2" charset="0"/>
              </a:rPr>
              <a:t>dfftw_execute</a:t>
            </a:r>
            <a:r>
              <a:rPr lang="en-US" altLang="ja-JP" sz="900" b="1" dirty="0">
                <a:solidFill>
                  <a:srgbClr val="0432FF"/>
                </a:solidFill>
                <a:latin typeface="Monaco" pitchFamily="2" charset="0"/>
              </a:rPr>
              <a:t>         :   279525   6.557e+01   8.43  2.346e-04  4.15e+00    1.523e+11  7.04e+09  36.86 (%) </a:t>
            </a:r>
            <a:r>
              <a:rPr lang="en-US" altLang="ja-JP" sz="900" b="1" dirty="0">
                <a:solidFill>
                  <a:srgbClr val="FF0000"/>
                </a:solidFill>
                <a:latin typeface="Monaco" pitchFamily="2" charset="0"/>
              </a:rPr>
              <a:t>&lt;= 2.3 </a:t>
            </a:r>
            <a:r>
              <a:rPr lang="en-US" altLang="ja-JP" sz="900" b="1" dirty="0" err="1">
                <a:solidFill>
                  <a:srgbClr val="FF0000"/>
                </a:solidFill>
                <a:latin typeface="Monaco" pitchFamily="2" charset="0"/>
              </a:rPr>
              <a:t>GFlop</a:t>
            </a:r>
            <a:endParaRPr lang="en-US" altLang="ja-JP" sz="900" b="1" dirty="0">
              <a:solidFill>
                <a:srgbClr val="FF0000"/>
              </a:solidFill>
              <a:latin typeface="Monaco" pitchFamily="2" charset="0"/>
            </a:endParaRPr>
          </a:p>
          <a:p>
            <a:r>
              <a:rPr lang="en-US" altLang="ja-JP" sz="900" b="1" dirty="0" err="1">
                <a:solidFill>
                  <a:srgbClr val="0432FF"/>
                </a:solidFill>
                <a:latin typeface="Monaco" pitchFamily="2" charset="0"/>
              </a:rPr>
              <a:t>dfftw_plan_many</a:t>
            </a:r>
            <a:r>
              <a:rPr lang="en-US" altLang="ja-JP" sz="900" b="1" dirty="0">
                <a:solidFill>
                  <a:srgbClr val="0432FF"/>
                </a:solidFill>
                <a:latin typeface="Monaco" pitchFamily="2" charset="0"/>
              </a:rPr>
              <a:t>       :    93177   3.019e+01   3.88  3.240e-04  4.70e+00    3.181e+09  2.03e+09  92.19 (%)</a:t>
            </a:r>
            <a:r>
              <a:rPr lang="en-US" altLang="ja-JP" sz="900" b="1" dirty="0">
                <a:solidFill>
                  <a:srgbClr val="FF0000"/>
                </a:solidFill>
                <a:latin typeface="Monaco" pitchFamily="2" charset="0"/>
              </a:rPr>
              <a:t> &lt;= 0.7 </a:t>
            </a:r>
            <a:r>
              <a:rPr lang="en-US" altLang="ja-JP" sz="900" b="1" dirty="0" err="1">
                <a:solidFill>
                  <a:srgbClr val="FF0000"/>
                </a:solidFill>
                <a:latin typeface="Monaco" pitchFamily="2" charset="0"/>
              </a:rPr>
              <a:t>GFlop</a:t>
            </a:r>
            <a:endParaRPr lang="en-US" altLang="ja-JP" sz="900" b="1" dirty="0">
              <a:solidFill>
                <a:srgbClr val="0432FF"/>
              </a:solidFill>
              <a:latin typeface="Monaco" pitchFamily="2" charset="0"/>
            </a:endParaRPr>
          </a:p>
          <a:p>
            <a:r>
              <a:rPr lang="en-US" altLang="ja-JP" sz="900" dirty="0">
                <a:solidFill>
                  <a:srgbClr val="000000"/>
                </a:solidFill>
                <a:latin typeface="Monaco" pitchFamily="2" charset="0"/>
              </a:rPr>
              <a:t>----------------------+----------+----------------------------------------+--------------------------------</a:t>
            </a:r>
            <a:br>
              <a:rPr lang="en-US" altLang="ja-JP" sz="900" dirty="0">
                <a:solidFill>
                  <a:srgbClr val="000000"/>
                </a:solidFill>
                <a:latin typeface="Monaco" pitchFamily="2" charset="0"/>
              </a:rPr>
            </a:br>
            <a:endParaRPr lang="en-US" altLang="ja-JP" sz="900" dirty="0">
              <a:solidFill>
                <a:srgbClr val="000000"/>
              </a:solidFill>
              <a:latin typeface="Monaco" pitchFamily="2" charset="0"/>
            </a:endParaRPr>
          </a:p>
          <a:p>
            <a:r>
              <a:rPr lang="en-US" altLang="ja-JP" sz="900" dirty="0">
                <a:solidFill>
                  <a:srgbClr val="000000"/>
                </a:solidFill>
                <a:latin typeface="Monaco" pitchFamily="2" charset="0"/>
              </a:rPr>
              <a:t>SSL2 version</a:t>
            </a:r>
          </a:p>
          <a:p>
            <a:endParaRPr lang="en-US" altLang="ja-JP" sz="900" dirty="0">
              <a:solidFill>
                <a:srgbClr val="000000"/>
              </a:solidFill>
              <a:latin typeface="Monaco" pitchFamily="2" charset="0"/>
            </a:endParaRPr>
          </a:p>
          <a:p>
            <a:r>
              <a:rPr lang="en-US" altLang="ja-JP" sz="900" dirty="0">
                <a:solidFill>
                  <a:srgbClr val="000000"/>
                </a:solidFill>
                <a:latin typeface="Monaco" pitchFamily="2" charset="0"/>
              </a:rPr>
              <a:t>Section               | number of| measured time in total, %, per call, SD| hardware vectorized F.P. ops.</a:t>
            </a:r>
          </a:p>
          <a:p>
            <a:r>
              <a:rPr lang="en-US" altLang="ja-JP" sz="900" dirty="0">
                <a:solidFill>
                  <a:srgbClr val="000000"/>
                </a:solidFill>
                <a:latin typeface="Monaco" pitchFamily="2" charset="0"/>
              </a:rPr>
              <a:t>Label                 |   calls  |  time[sec]   [%]  time/call  </a:t>
            </a:r>
            <a:r>
              <a:rPr lang="en-US" altLang="ja-JP" sz="900" dirty="0" err="1">
                <a:solidFill>
                  <a:srgbClr val="000000"/>
                </a:solidFill>
                <a:latin typeface="Monaco" pitchFamily="2" charset="0"/>
              </a:rPr>
              <a:t>std.dev</a:t>
            </a:r>
            <a:r>
              <a:rPr lang="en-US" altLang="ja-JP" sz="900" dirty="0">
                <a:solidFill>
                  <a:srgbClr val="000000"/>
                </a:solidFill>
                <a:latin typeface="Monaco" pitchFamily="2" charset="0"/>
              </a:rPr>
              <a:t>.  |  </a:t>
            </a:r>
            <a:r>
              <a:rPr lang="en-US" altLang="ja-JP" sz="900" dirty="0" err="1">
                <a:solidFill>
                  <a:srgbClr val="000000"/>
                </a:solidFill>
                <a:latin typeface="Monaco" pitchFamily="2" charset="0"/>
              </a:rPr>
              <a:t>f.p.ops</a:t>
            </a:r>
            <a:r>
              <a:rPr lang="en-US" altLang="ja-JP" sz="900" dirty="0">
                <a:solidFill>
                  <a:srgbClr val="000000"/>
                </a:solidFill>
                <a:latin typeface="Monaco" pitchFamily="2" charset="0"/>
              </a:rPr>
              <a:t>      </a:t>
            </a:r>
            <a:r>
              <a:rPr lang="en-US" altLang="ja-JP" sz="900" dirty="0" err="1">
                <a:solidFill>
                  <a:srgbClr val="000000"/>
                </a:solidFill>
                <a:latin typeface="Monaco" pitchFamily="2" charset="0"/>
              </a:rPr>
              <a:t>sdv</a:t>
            </a:r>
            <a:r>
              <a:rPr lang="en-US" altLang="ja-JP" sz="900" dirty="0">
                <a:solidFill>
                  <a:srgbClr val="000000"/>
                </a:solidFill>
                <a:latin typeface="Monaco" pitchFamily="2" charset="0"/>
              </a:rPr>
              <a:t>    vectorized%</a:t>
            </a:r>
          </a:p>
          <a:p>
            <a:r>
              <a:rPr lang="en-US" altLang="ja-JP" sz="900" dirty="0">
                <a:solidFill>
                  <a:srgbClr val="000000"/>
                </a:solidFill>
                <a:latin typeface="Monaco" pitchFamily="2" charset="0"/>
              </a:rPr>
              <a:t>----------------------+----------+----------------------------------------+--------------------------------</a:t>
            </a:r>
          </a:p>
          <a:p>
            <a:r>
              <a:rPr lang="en-US" altLang="ja-JP" sz="900" dirty="0">
                <a:solidFill>
                  <a:srgbClr val="000000"/>
                </a:solidFill>
                <a:latin typeface="Monaco" pitchFamily="2" charset="0"/>
              </a:rPr>
              <a:t>main (*)              :        1   7.990e+02 100.00  7.990e+02  5.78e-02    1.578e+12  2.54e+10   0.00 (%)(*)</a:t>
            </a:r>
          </a:p>
          <a:p>
            <a:r>
              <a:rPr lang="en-US" altLang="ja-JP" sz="900" dirty="0" err="1">
                <a:solidFill>
                  <a:srgbClr val="000000"/>
                </a:solidFill>
                <a:latin typeface="Monaco" pitchFamily="2" charset="0"/>
              </a:rPr>
              <a:t>elmin</a:t>
            </a:r>
            <a:r>
              <a:rPr lang="en-US" altLang="ja-JP" sz="900" dirty="0">
                <a:solidFill>
                  <a:srgbClr val="000000"/>
                </a:solidFill>
                <a:latin typeface="Monaco" pitchFamily="2" charset="0"/>
              </a:rPr>
              <a:t> (*)             :        1   6.638e+02  83.08  6.638e+02  4.84e-03    1.398e+12  2.52e+10   0.00 (%)(*)</a:t>
            </a:r>
          </a:p>
          <a:p>
            <a:r>
              <a:rPr lang="en-US" altLang="ja-JP" sz="900" dirty="0" err="1">
                <a:solidFill>
                  <a:srgbClr val="000000"/>
                </a:solidFill>
                <a:latin typeface="Monaco" pitchFamily="2" charset="0"/>
              </a:rPr>
              <a:t>eddav</a:t>
            </a:r>
            <a:r>
              <a:rPr lang="en-US" altLang="ja-JP" sz="900" dirty="0">
                <a:solidFill>
                  <a:srgbClr val="000000"/>
                </a:solidFill>
                <a:latin typeface="Monaco" pitchFamily="2" charset="0"/>
              </a:rPr>
              <a:t> (*)             :       13   6.498e+02  81.33  4.999e+01  4.79e-03    1.380e+12  2.44e+10   0.00 (%)(*)</a:t>
            </a:r>
          </a:p>
          <a:p>
            <a:r>
              <a:rPr lang="en-US" altLang="ja-JP" sz="900" dirty="0" err="1">
                <a:solidFill>
                  <a:srgbClr val="000000"/>
                </a:solidFill>
                <a:latin typeface="Monaco" pitchFamily="2" charset="0"/>
              </a:rPr>
              <a:t>hamiltmu</a:t>
            </a:r>
            <a:r>
              <a:rPr lang="en-US" altLang="ja-JP" sz="900" dirty="0">
                <a:solidFill>
                  <a:srgbClr val="000000"/>
                </a:solidFill>
                <a:latin typeface="Monaco" pitchFamily="2" charset="0"/>
              </a:rPr>
              <a:t> (*)          :    43265   2.469e+02  30.91  5.707e-03  2.51e+00    4.868e+11  5.23e+09   0.00 (%)(*)</a:t>
            </a:r>
          </a:p>
          <a:p>
            <a:r>
              <a:rPr lang="en-US" altLang="ja-JP" sz="900" dirty="0">
                <a:solidFill>
                  <a:srgbClr val="000000"/>
                </a:solidFill>
                <a:latin typeface="Monaco" pitchFamily="2" charset="0"/>
              </a:rPr>
              <a:t>fft3d_mpi (*)         :    93175   1.872e+02  23.43  2.009e-03  1.91e+00    2.567e+11  1.00e+10   0.00 (%)(*)</a:t>
            </a:r>
          </a:p>
          <a:p>
            <a:r>
              <a:rPr lang="en-US" altLang="ja-JP" sz="900" dirty="0" err="1">
                <a:solidFill>
                  <a:schemeClr val="tx1"/>
                </a:solidFill>
                <a:latin typeface="Monaco" pitchFamily="2" charset="0"/>
              </a:rPr>
              <a:t>fftbas_plan_mpi</a:t>
            </a:r>
            <a:r>
              <a:rPr lang="en-US" altLang="ja-JP" sz="900" dirty="0">
                <a:solidFill>
                  <a:schemeClr val="tx1"/>
                </a:solidFill>
                <a:latin typeface="Monaco" pitchFamily="2" charset="0"/>
              </a:rPr>
              <a:t> (*)   :    93177   1.828e+02  22.88  1.962e-03  1.90e+00    2.567e+11  1.00e+10   0.00 (%)(*)</a:t>
            </a:r>
          </a:p>
          <a:p>
            <a:r>
              <a:rPr lang="en-US" altLang="ja-JP" sz="900" b="1" dirty="0">
                <a:solidFill>
                  <a:srgbClr val="0432FF"/>
                </a:solidFill>
                <a:latin typeface="Monaco" pitchFamily="2" charset="0"/>
              </a:rPr>
              <a:t>SSL2_FFT              :   279511   1.249e+02  15.63  4.469e-04  5.51e+00    2.567e+11  1.00e+10  99.96 (%)</a:t>
            </a:r>
            <a:r>
              <a:rPr lang="en-US" altLang="ja-JP" sz="900" b="1" dirty="0">
                <a:solidFill>
                  <a:srgbClr val="FF0000"/>
                </a:solidFill>
                <a:latin typeface="Monaco" pitchFamily="2" charset="0"/>
              </a:rPr>
              <a:t> &lt;= 2.1 </a:t>
            </a:r>
            <a:r>
              <a:rPr lang="en-US" altLang="ja-JP" sz="900" b="1" dirty="0" err="1">
                <a:solidFill>
                  <a:srgbClr val="FF0000"/>
                </a:solidFill>
                <a:latin typeface="Monaco" pitchFamily="2" charset="0"/>
              </a:rPr>
              <a:t>GFlop</a:t>
            </a:r>
            <a:endParaRPr lang="en-US" altLang="ja-JP" sz="900" b="1" dirty="0">
              <a:solidFill>
                <a:srgbClr val="0432FF"/>
              </a:solidFill>
              <a:latin typeface="Monaco" pitchFamily="2" charset="0"/>
            </a:endParaRPr>
          </a:p>
          <a:p>
            <a:r>
              <a:rPr lang="en-US" altLang="ja-JP" sz="900" dirty="0">
                <a:solidFill>
                  <a:srgbClr val="000000"/>
                </a:solidFill>
                <a:latin typeface="Monaco" pitchFamily="2" charset="0"/>
              </a:rPr>
              <a:t>----------------------+----------+----------------------------------------+--------------------------------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253584623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6479C2F-1AAB-6141-9036-9035B2873E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35</a:t>
            </a:fld>
            <a:endParaRPr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7970158-1A67-4C48-8D72-0DC2F91D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881" y="1792964"/>
            <a:ext cx="7062218" cy="2183670"/>
          </a:xfrm>
        </p:spPr>
        <p:txBody>
          <a:bodyPr/>
          <a:lstStyle/>
          <a:p>
            <a:pPr algn="ctr"/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en-US" altLang="ja-JP" dirty="0"/>
              <a:t> performing multi thread and distributed FFT</a:t>
            </a:r>
          </a:p>
        </p:txBody>
      </p:sp>
    </p:spTree>
    <p:extLst>
      <p:ext uri="{BB962C8B-B14F-4D97-AF65-F5344CB8AC3E}">
        <p14:creationId xmlns:p14="http://schemas.microsoft.com/office/powerpoint/2010/main" val="1746146497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285E8B-8A39-8C44-8BAF-7F55AD71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36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597F51-E5DB-9144-8B31-05C9EB3615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353855" cy="4198936"/>
          </a:xfrm>
        </p:spPr>
        <p:txBody>
          <a:bodyPr/>
          <a:lstStyle/>
          <a:p>
            <a:r>
              <a:rPr lang="en-US" altLang="ja-JP" dirty="0"/>
              <a:t>double precision complex 1D threaded FFT – thread scalability (F+B)</a:t>
            </a:r>
          </a:p>
          <a:p>
            <a:pPr lvl="1"/>
            <a:r>
              <a:rPr lang="en-US" altLang="ja-JP" dirty="0"/>
              <a:t>one process per CMG, 1 ~ 12 threads per CMG</a:t>
            </a:r>
          </a:p>
          <a:p>
            <a:pPr lvl="1"/>
            <a:r>
              <a:rPr lang="en-US" altLang="ja-JP" dirty="0"/>
              <a:t>plan : dfftw_plan_dft_1d ( .., FFTW_ESTIMATE)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lvl="1"/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F2FB997-CBB2-9D48-A0BF-42A3C71B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FFTW on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– 1D multi thread benchmark</a:t>
            </a:r>
            <a:endParaRPr kumimoji="1" lang="ja-JP" altLang="en-US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176313EA-BEE3-0342-9D9A-2291B2BF61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19" y="1579419"/>
            <a:ext cx="3960895" cy="3226068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7ECAC106-F6B8-2F4C-B7E0-A437D711D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04" y="1556069"/>
            <a:ext cx="4106902" cy="3249417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A844A18D-554F-F042-884B-8C2B08C63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245" y="4701741"/>
            <a:ext cx="2995528" cy="4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0192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285E8B-8A39-8C44-8BAF-7F55AD71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37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597F51-E5DB-9144-8B31-05C9EB3615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353855" cy="4198936"/>
          </a:xfrm>
        </p:spPr>
        <p:txBody>
          <a:bodyPr/>
          <a:lstStyle/>
          <a:p>
            <a:r>
              <a:rPr lang="en-US" altLang="ja-JP" dirty="0"/>
              <a:t>double precision complex 1D threaded FFT – thread scalability (F+B)</a:t>
            </a:r>
          </a:p>
          <a:p>
            <a:pPr lvl="1"/>
            <a:r>
              <a:rPr lang="en-US" altLang="ja-JP" dirty="0"/>
              <a:t>plan : dfftw_plan_dft_1d ( .., FFTW_MEASURE)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lvl="1"/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F2FB997-CBB2-9D48-A0BF-42A3C71B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FFTW on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– 1D multi thread benchmark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0C3A77C-80F6-AF4E-B655-45FE2F6D3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1" y="1608609"/>
            <a:ext cx="3967871" cy="323175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7652DB0-D149-0641-84BF-31DB34305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517" y="1561109"/>
            <a:ext cx="4100533" cy="324437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15F15B3-954B-6943-8ABF-1A4A3ED9A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5756" y="4754785"/>
            <a:ext cx="3240902" cy="35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58648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285E8B-8A39-8C44-8BAF-7F55AD71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38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597F51-E5DB-9144-8B31-05C9EB3615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353855" cy="2098480"/>
          </a:xfrm>
        </p:spPr>
        <p:txBody>
          <a:bodyPr/>
          <a:lstStyle/>
          <a:p>
            <a:r>
              <a:rPr lang="en-US" altLang="ja-JP" dirty="0"/>
              <a:t>double precision complex 3D threaded FFT</a:t>
            </a:r>
          </a:p>
          <a:p>
            <a:pPr lvl="1"/>
            <a:r>
              <a:rPr lang="en-US" altLang="ja-JP" dirty="0"/>
              <a:t>one process per CMG, 1 ~ 12 threads per CMG</a:t>
            </a:r>
          </a:p>
          <a:p>
            <a:pPr lvl="1"/>
            <a:r>
              <a:rPr lang="en-US" altLang="ja-JP" dirty="0"/>
              <a:t>Tested routine : dm_v1dcft2() : out of place transformation</a:t>
            </a:r>
          </a:p>
          <a:p>
            <a:pPr lvl="1"/>
            <a:r>
              <a:rPr lang="en-US" altLang="ja-JP" dirty="0"/>
              <a:t>Restriction in thread routines – radices are limited to 2, 3, 5, 7</a:t>
            </a:r>
          </a:p>
          <a:p>
            <a:pPr lvl="2"/>
            <a:r>
              <a:rPr lang="en-US" altLang="ja-JP" dirty="0"/>
              <a:t>the size must be factorized to the products of [2,3,5,7], i.e. size = 2</a:t>
            </a:r>
            <a:r>
              <a:rPr lang="en-US" altLang="ja-JP" baseline="30000" dirty="0"/>
              <a:t>n2</a:t>
            </a:r>
            <a:r>
              <a:rPr lang="en-US" altLang="ja-JP" dirty="0"/>
              <a:t> * 3</a:t>
            </a:r>
            <a:r>
              <a:rPr lang="en-US" altLang="ja-JP" baseline="30000" dirty="0"/>
              <a:t>n3</a:t>
            </a:r>
            <a:r>
              <a:rPr lang="en-US" altLang="ja-JP" dirty="0"/>
              <a:t> * 5</a:t>
            </a:r>
            <a:r>
              <a:rPr lang="en-US" altLang="ja-JP" baseline="30000" dirty="0"/>
              <a:t>n5</a:t>
            </a:r>
            <a:r>
              <a:rPr lang="en-US" altLang="ja-JP" dirty="0"/>
              <a:t> * 7</a:t>
            </a:r>
            <a:r>
              <a:rPr lang="en-US" altLang="ja-JP" baseline="30000" dirty="0"/>
              <a:t>n7</a:t>
            </a:r>
          </a:p>
          <a:p>
            <a:pPr marL="0" indent="0">
              <a:buNone/>
            </a:pPr>
            <a:endParaRPr lang="en-US" altLang="ja-JP" dirty="0"/>
          </a:p>
          <a:p>
            <a:pPr lvl="1"/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F2FB997-CBB2-9D48-A0BF-42A3C71B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SSLII FFT on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– 1D multi thread benchmark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3FFB528-1CEA-AF46-933A-122B97375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51" y="2023296"/>
            <a:ext cx="4436965" cy="3083605"/>
          </a:xfrm>
          <a:prstGeom prst="rect">
            <a:avLst/>
          </a:prstGeom>
        </p:spPr>
      </p:pic>
      <p:sp>
        <p:nvSpPr>
          <p:cNvPr id="7" name="テキスト プレースホルダー 2">
            <a:extLst>
              <a:ext uri="{FF2B5EF4-FFF2-40B4-BE49-F238E27FC236}">
                <a16:creationId xmlns:a16="http://schemas.microsoft.com/office/drawing/2014/main" id="{83B8871D-4132-2249-8DD1-0360F9AA7B7C}"/>
              </a:ext>
            </a:extLst>
          </p:cNvPr>
          <p:cNvSpPr txBox="1">
            <a:spLocks/>
          </p:cNvSpPr>
          <p:nvPr/>
        </p:nvSpPr>
        <p:spPr>
          <a:xfrm>
            <a:off x="5236104" y="4259850"/>
            <a:ext cx="3791490" cy="5931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3597" indent="-203597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80000"/>
              <a:buFont typeface="Wingdings" panose="05000000000000000000" pitchFamily="2" charset="2"/>
              <a:buChar char="l"/>
              <a:defRPr sz="1600" b="1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1pPr>
            <a:lvl2pPr marL="407194" indent="-207169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65000"/>
              <a:buFont typeface="Wingdings" panose="05000000000000000000" pitchFamily="2" charset="2"/>
              <a:buChar char="l"/>
              <a:defRPr sz="1600" b="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2pPr>
            <a:lvl3pPr marL="607219" indent="-200025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45000"/>
              <a:buFont typeface="Wingdings" panose="05000000000000000000" pitchFamily="2" charset="2"/>
              <a:buChar char="l"/>
              <a:defRPr sz="1600" b="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3pPr>
            <a:lvl4pPr marL="808435" indent="-201216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130000"/>
              <a:buFont typeface="Adobe Caslon Pro Bold" panose="0205070206050A020403" pitchFamily="18" charset="0"/>
              <a:buChar char="-"/>
              <a:defRPr sz="160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4pPr>
            <a:lvl5pPr marL="1009650" indent="-201216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110000"/>
              <a:buFont typeface="Adobe Caslon Pro" panose="0205050205050A020403" pitchFamily="18" charset="0"/>
              <a:buChar char="-"/>
              <a:defRPr sz="160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5pPr>
            <a:lvl6pPr marL="1714500" indent="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Meiryo UI" panose="020B0604030504040204" pitchFamily="50" charset="-128"/>
              <a:buNone/>
              <a:defRPr sz="1200">
                <a:latin typeface="Meiryo UI"/>
                <a:ea typeface="Meiryo UI"/>
                <a:cs typeface="Meiryo UI"/>
                <a:sym typeface="Meiryo UI"/>
              </a:defRPr>
            </a:lvl6pPr>
            <a:lvl7pPr marL="22098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7pPr>
            <a:lvl8pPr marL="25527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8pPr>
            <a:lvl9pPr marL="28956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9pPr>
          </a:lstStyle>
          <a:p>
            <a:pPr lvl="1"/>
            <a:r>
              <a:rPr lang="en-US" altLang="ja-JP" sz="1400" dirty="0">
                <a:latin typeface="Arial" panose="020B0604020202020204" pitchFamily="34" charset="0"/>
                <a:cs typeface="Arial" panose="020B0604020202020204" pitchFamily="34" charset="0"/>
              </a:rPr>
              <a:t>The base performance of this thread routine is not good</a:t>
            </a:r>
          </a:p>
        </p:txBody>
      </p:sp>
    </p:spTree>
    <p:extLst>
      <p:ext uri="{BB962C8B-B14F-4D97-AF65-F5344CB8AC3E}">
        <p14:creationId xmlns:p14="http://schemas.microsoft.com/office/powerpoint/2010/main" val="116438645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9D0A00B-7D18-1B49-914B-9641F2E23D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3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0F8B158-8DD5-9648-A28C-E1ED740FA7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466741" cy="4198936"/>
          </a:xfrm>
        </p:spPr>
        <p:txBody>
          <a:bodyPr/>
          <a:lstStyle/>
          <a:p>
            <a:r>
              <a:rPr lang="en-US" altLang="ja-JP" dirty="0"/>
              <a:t>Should be used from supported programming environment (</a:t>
            </a:r>
            <a:r>
              <a:rPr lang="en-US" altLang="ja-JP" dirty="0" err="1"/>
              <a:t>lang</a:t>
            </a:r>
            <a:r>
              <a:rPr lang="en-US" altLang="ja-JP" dirty="0"/>
              <a:t>/</a:t>
            </a:r>
            <a:r>
              <a:rPr lang="en-US" altLang="ja-JP" dirty="0" err="1"/>
              <a:t>tcsds</a:t>
            </a:r>
            <a:r>
              <a:rPr lang="en-US" altLang="ja-JP" dirty="0"/>
              <a:t> module)</a:t>
            </a:r>
          </a:p>
          <a:p>
            <a:r>
              <a:rPr kumimoji="1" lang="en-US" altLang="ja-JP" dirty="0"/>
              <a:t>Supported FFT libraries</a:t>
            </a:r>
          </a:p>
          <a:p>
            <a:pPr lvl="1"/>
            <a:r>
              <a:rPr kumimoji="1" lang="en-US" altLang="ja-JP" dirty="0"/>
              <a:t>FFTW</a:t>
            </a:r>
          </a:p>
          <a:p>
            <a:pPr lvl="2"/>
            <a:r>
              <a:rPr lang="en-US" altLang="ja-JP" dirty="0"/>
              <a:t>Popular </a:t>
            </a:r>
            <a:r>
              <a:rPr kumimoji="1" lang="en-US" altLang="ja-JP" dirty="0"/>
              <a:t>open source </a:t>
            </a:r>
            <a:r>
              <a:rPr lang="en-US" altLang="ja-JP" dirty="0"/>
              <a:t>FFT library package.</a:t>
            </a:r>
          </a:p>
          <a:p>
            <a:pPr lvl="3"/>
            <a:r>
              <a:rPr lang="en-US" altLang="ja-JP" dirty="0"/>
              <a:t>Written in C. Can be called from Fortran/C++/C.</a:t>
            </a:r>
          </a:p>
          <a:p>
            <a:pPr lvl="3"/>
            <a:r>
              <a:rPr kumimoji="1" lang="en-US" altLang="ja-JP" dirty="0"/>
              <a:t>Accepts any data size</a:t>
            </a:r>
          </a:p>
          <a:p>
            <a:pPr lvl="2"/>
            <a:r>
              <a:rPr kumimoji="1" lang="en-US" altLang="ja-JP" dirty="0"/>
              <a:t>FFTW on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is the enhanced 3.3.10 version with SVE optimization for A64FX.</a:t>
            </a:r>
          </a:p>
          <a:p>
            <a:pPr lvl="3"/>
            <a:r>
              <a:rPr kumimoji="1" lang="en-US" altLang="ja-JP" dirty="0"/>
              <a:t>Made available as a </a:t>
            </a:r>
            <a:r>
              <a:rPr kumimoji="1" lang="en-US" altLang="ja-JP" dirty="0" err="1"/>
              <a:t>spack</a:t>
            </a:r>
            <a:r>
              <a:rPr kumimoji="1" lang="en-US" altLang="ja-JP" dirty="0"/>
              <a:t> package on </a:t>
            </a:r>
            <a:r>
              <a:rPr kumimoji="1" lang="en-US" altLang="ja-JP" dirty="0" err="1"/>
              <a:t>Fugaku</a:t>
            </a:r>
            <a:endParaRPr kumimoji="1" lang="en-US" altLang="ja-JP" dirty="0"/>
          </a:p>
          <a:p>
            <a:pPr lvl="3"/>
            <a:r>
              <a:rPr kumimoji="1" lang="en-US" altLang="ja-JP" dirty="0"/>
              <a:t>Building FFTW from the source is also easy.  https://</a:t>
            </a:r>
            <a:r>
              <a:rPr kumimoji="1" lang="en-US" altLang="ja-JP" dirty="0" err="1"/>
              <a:t>github.com</a:t>
            </a:r>
            <a:r>
              <a:rPr kumimoji="1" lang="en-US" altLang="ja-JP" dirty="0"/>
              <a:t>/</a:t>
            </a:r>
            <a:r>
              <a:rPr kumimoji="1" lang="en-US" altLang="ja-JP" dirty="0" err="1"/>
              <a:t>fujitsu</a:t>
            </a:r>
            <a:r>
              <a:rPr kumimoji="1" lang="en-US" altLang="ja-JP" dirty="0"/>
              <a:t>/fftw3</a:t>
            </a:r>
          </a:p>
          <a:p>
            <a:pPr lvl="1"/>
            <a:r>
              <a:rPr kumimoji="1" lang="en-US" altLang="ja-JP" dirty="0"/>
              <a:t>SSL/SSL II</a:t>
            </a:r>
          </a:p>
          <a:p>
            <a:pPr lvl="2"/>
            <a:r>
              <a:rPr kumimoji="1" lang="en-US" altLang="ja-JP" dirty="0"/>
              <a:t>Fujitsu’s mathematical libraries</a:t>
            </a:r>
          </a:p>
          <a:p>
            <a:pPr lvl="3"/>
            <a:r>
              <a:rPr kumimoji="1" lang="en-US" altLang="ja-JP" dirty="0"/>
              <a:t>There are many FFT routines in SSLII. Most of them have some restriction in the size, such as radix 2 only or factorizable into 2,3,5,7. Choosing an appropriate routine for specific input data may be bothering.</a:t>
            </a:r>
          </a:p>
          <a:p>
            <a:r>
              <a:rPr kumimoji="1" lang="en-US" altLang="ja-JP" dirty="0"/>
              <a:t>other FFT libraries known to be working on </a:t>
            </a:r>
            <a:r>
              <a:rPr kumimoji="1" lang="en-US" altLang="ja-JP" dirty="0" err="1"/>
              <a:t>Fugaku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FFTE, FFTPACK, and perhaps many more…</a:t>
            </a:r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FC085AC6-2614-D047-9DF7-0DEA2A632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Fugaku</a:t>
            </a:r>
            <a:r>
              <a:rPr kumimoji="1" lang="en-US" altLang="ja-JP" dirty="0"/>
              <a:t> software environment for using FFT library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100568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285E8B-8A39-8C44-8BAF-7F55AD71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39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597F51-E5DB-9144-8B31-05C9EB3615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353855" cy="4198936"/>
          </a:xfrm>
        </p:spPr>
        <p:txBody>
          <a:bodyPr/>
          <a:lstStyle/>
          <a:p>
            <a:r>
              <a:rPr lang="en-US" altLang="ja-JP" dirty="0"/>
              <a:t>double precision complex 1D threaded FFT</a:t>
            </a:r>
          </a:p>
          <a:p>
            <a:pPr lvl="1"/>
            <a:r>
              <a:rPr lang="en-US" altLang="ja-JP" dirty="0"/>
              <a:t>Note that FFTW here is only a wrapper to the native MKL FFT routines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lvl="1"/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F2FB997-CBB2-9D48-A0BF-42A3C71B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FFTW on Intel Xeon – 1D multi thread benchmark</a:t>
            </a:r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09AFC7E-0640-A844-BCAD-00BD65ADA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1" y="1389437"/>
            <a:ext cx="3849980" cy="357149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A83FE6F-B326-D248-96D3-FD0C8B3F1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697" y="1203649"/>
            <a:ext cx="4031944" cy="377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31429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285E8B-8A39-8C44-8BAF-7F55AD71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40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597F51-E5DB-9144-8B31-05C9EB3615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353855" cy="4198936"/>
          </a:xfrm>
        </p:spPr>
        <p:txBody>
          <a:bodyPr/>
          <a:lstStyle/>
          <a:p>
            <a:r>
              <a:rPr lang="en-US" altLang="ja-JP" dirty="0"/>
              <a:t>double precision complex 3D threaded FFT</a:t>
            </a:r>
          </a:p>
          <a:p>
            <a:pPr lvl="1"/>
            <a:r>
              <a:rPr lang="en-US" altLang="ja-JP" dirty="0"/>
              <a:t>Tested routine : dfftw_plan_dft_3d() and </a:t>
            </a:r>
            <a:r>
              <a:rPr lang="en-US" altLang="ja-JP" dirty="0" err="1"/>
              <a:t>dfftw_execute_dft</a:t>
            </a:r>
            <a:r>
              <a:rPr lang="en-US" altLang="ja-JP" dirty="0"/>
              <a:t>()</a:t>
            </a:r>
          </a:p>
          <a:p>
            <a:pPr lvl="1"/>
            <a:r>
              <a:rPr lang="en-US" altLang="ja-JP" dirty="0"/>
              <a:t>Out of place transformation – separate input and output data arrays</a:t>
            </a:r>
          </a:p>
          <a:p>
            <a:pPr lvl="1"/>
            <a:r>
              <a:rPr lang="en-US" altLang="ja-JP" dirty="0"/>
              <a:t>Tested plans: FFTW_ESTIMATE and FFTW_MEASURE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lvl="1"/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F2FB997-CBB2-9D48-A0BF-42A3C71B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FFTW on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– 3D multi thread benchmark</a:t>
            </a:r>
            <a:endParaRPr kumimoji="1" lang="ja-JP" altLang="en-US"/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3991C5DA-DFD3-2741-9393-439A3DF87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0663145"/>
              </p:ext>
            </p:extLst>
          </p:nvPr>
        </p:nvGraphicFramePr>
        <p:xfrm>
          <a:off x="867034" y="3490350"/>
          <a:ext cx="6777034" cy="144576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16094">
                  <a:extLst>
                    <a:ext uri="{9D8B030D-6E8A-4147-A177-3AD203B41FA5}">
                      <a16:colId xmlns:a16="http://schemas.microsoft.com/office/drawing/2014/main" val="2033323018"/>
                    </a:ext>
                  </a:extLst>
                </a:gridCol>
                <a:gridCol w="616094">
                  <a:extLst>
                    <a:ext uri="{9D8B030D-6E8A-4147-A177-3AD203B41FA5}">
                      <a16:colId xmlns:a16="http://schemas.microsoft.com/office/drawing/2014/main" val="3732691196"/>
                    </a:ext>
                  </a:extLst>
                </a:gridCol>
                <a:gridCol w="616094">
                  <a:extLst>
                    <a:ext uri="{9D8B030D-6E8A-4147-A177-3AD203B41FA5}">
                      <a16:colId xmlns:a16="http://schemas.microsoft.com/office/drawing/2014/main" val="1760093201"/>
                    </a:ext>
                  </a:extLst>
                </a:gridCol>
                <a:gridCol w="616094">
                  <a:extLst>
                    <a:ext uri="{9D8B030D-6E8A-4147-A177-3AD203B41FA5}">
                      <a16:colId xmlns:a16="http://schemas.microsoft.com/office/drawing/2014/main" val="110625705"/>
                    </a:ext>
                  </a:extLst>
                </a:gridCol>
                <a:gridCol w="616094">
                  <a:extLst>
                    <a:ext uri="{9D8B030D-6E8A-4147-A177-3AD203B41FA5}">
                      <a16:colId xmlns:a16="http://schemas.microsoft.com/office/drawing/2014/main" val="4197753139"/>
                    </a:ext>
                  </a:extLst>
                </a:gridCol>
                <a:gridCol w="616094">
                  <a:extLst>
                    <a:ext uri="{9D8B030D-6E8A-4147-A177-3AD203B41FA5}">
                      <a16:colId xmlns:a16="http://schemas.microsoft.com/office/drawing/2014/main" val="2960448338"/>
                    </a:ext>
                  </a:extLst>
                </a:gridCol>
                <a:gridCol w="616094">
                  <a:extLst>
                    <a:ext uri="{9D8B030D-6E8A-4147-A177-3AD203B41FA5}">
                      <a16:colId xmlns:a16="http://schemas.microsoft.com/office/drawing/2014/main" val="3910263706"/>
                    </a:ext>
                  </a:extLst>
                </a:gridCol>
                <a:gridCol w="616094">
                  <a:extLst>
                    <a:ext uri="{9D8B030D-6E8A-4147-A177-3AD203B41FA5}">
                      <a16:colId xmlns:a16="http://schemas.microsoft.com/office/drawing/2014/main" val="1848334268"/>
                    </a:ext>
                  </a:extLst>
                </a:gridCol>
                <a:gridCol w="616094">
                  <a:extLst>
                    <a:ext uri="{9D8B030D-6E8A-4147-A177-3AD203B41FA5}">
                      <a16:colId xmlns:a16="http://schemas.microsoft.com/office/drawing/2014/main" val="2704128667"/>
                    </a:ext>
                  </a:extLst>
                </a:gridCol>
                <a:gridCol w="616094">
                  <a:extLst>
                    <a:ext uri="{9D8B030D-6E8A-4147-A177-3AD203B41FA5}">
                      <a16:colId xmlns:a16="http://schemas.microsoft.com/office/drawing/2014/main" val="3119616823"/>
                    </a:ext>
                  </a:extLst>
                </a:gridCol>
                <a:gridCol w="616094">
                  <a:extLst>
                    <a:ext uri="{9D8B030D-6E8A-4147-A177-3AD203B41FA5}">
                      <a16:colId xmlns:a16="http://schemas.microsoft.com/office/drawing/2014/main" val="3273797706"/>
                    </a:ext>
                  </a:extLst>
                </a:gridCol>
              </a:tblGrid>
              <a:tr h="13143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FFTW_ MEASURE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[plan(F+B)]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[execute(F+B)]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450776"/>
                  </a:ext>
                </a:extLst>
              </a:tr>
              <a:tr h="131433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OMP_NUM_THREADS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OMP_NUM_THREADS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56638"/>
                  </a:ext>
                </a:extLst>
              </a:tr>
              <a:tr h="131433"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none" strike="noStrike">
                          <a:effectLst/>
                        </a:rPr>
                        <a:t>size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1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2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4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8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12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1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2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4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8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12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extLst>
                  <a:ext uri="{0D108BD9-81ED-4DB2-BD59-A6C34878D82A}">
                    <a16:rowId xmlns:a16="http://schemas.microsoft.com/office/drawing/2014/main" val="2883253178"/>
                  </a:ext>
                </a:extLst>
              </a:tr>
              <a:tr h="13143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8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0.005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0.010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0.011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0.009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0.018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0.000009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0.000019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0.000021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0.000026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0.000063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extLst>
                  <a:ext uri="{0D108BD9-81ED-4DB2-BD59-A6C34878D82A}">
                    <a16:rowId xmlns:a16="http://schemas.microsoft.com/office/drawing/2014/main" val="1020110787"/>
                  </a:ext>
                </a:extLst>
              </a:tr>
              <a:tr h="13143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16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0.009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0.017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0.017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0.016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0.023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0.000056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0.000044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0.000036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0.000030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0.000040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extLst>
                  <a:ext uri="{0D108BD9-81ED-4DB2-BD59-A6C34878D82A}">
                    <a16:rowId xmlns:a16="http://schemas.microsoft.com/office/drawing/2014/main" val="262232990"/>
                  </a:ext>
                </a:extLst>
              </a:tr>
              <a:tr h="13143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32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0.088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0.127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0.114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0.096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0.126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0.000841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0.000462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0.000273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0.000219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0.000141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extLst>
                  <a:ext uri="{0D108BD9-81ED-4DB2-BD59-A6C34878D82A}">
                    <a16:rowId xmlns:a16="http://schemas.microsoft.com/office/drawing/2014/main" val="2514371330"/>
                  </a:ext>
                </a:extLst>
              </a:tr>
              <a:tr h="13143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64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0.469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0.613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0.500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0.439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0.545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0.010062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0.005058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0.002566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0.001392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0.001597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extLst>
                  <a:ext uri="{0D108BD9-81ED-4DB2-BD59-A6C34878D82A}">
                    <a16:rowId xmlns:a16="http://schemas.microsoft.com/office/drawing/2014/main" val="2348829600"/>
                  </a:ext>
                </a:extLst>
              </a:tr>
              <a:tr h="13143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128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2.951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4.480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3.392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2.665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3.738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0.135109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0.068329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0.036601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0.034326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0.068568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extLst>
                  <a:ext uri="{0D108BD9-81ED-4DB2-BD59-A6C34878D82A}">
                    <a16:rowId xmlns:a16="http://schemas.microsoft.com/office/drawing/2014/main" val="510479193"/>
                  </a:ext>
                </a:extLst>
              </a:tr>
              <a:tr h="13143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256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12.911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21.929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16.382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13.330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19.510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1.278429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0.635103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0.326432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0.175252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0.185636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extLst>
                  <a:ext uri="{0D108BD9-81ED-4DB2-BD59-A6C34878D82A}">
                    <a16:rowId xmlns:a16="http://schemas.microsoft.com/office/drawing/2014/main" val="2674418733"/>
                  </a:ext>
                </a:extLst>
              </a:tr>
              <a:tr h="13143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512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60.696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91.942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77.241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69.590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86.165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11.450865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6.948103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5.644430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3.537406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2.553208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extLst>
                  <a:ext uri="{0D108BD9-81ED-4DB2-BD59-A6C34878D82A}">
                    <a16:rowId xmlns:a16="http://schemas.microsoft.com/office/drawing/2014/main" val="2024701870"/>
                  </a:ext>
                </a:extLst>
              </a:tr>
              <a:tr h="131433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1024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240.941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339.847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272.015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 dirty="0">
                          <a:effectLst/>
                        </a:rPr>
                        <a:t>233.914 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301.209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64.482971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33.060299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17.217341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9.059461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 dirty="0">
                          <a:effectLst/>
                        </a:rPr>
                        <a:t>6.689466 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161" marR="6161" marT="6161" marB="0" anchor="ctr"/>
                </a:tc>
                <a:extLst>
                  <a:ext uri="{0D108BD9-81ED-4DB2-BD59-A6C34878D82A}">
                    <a16:rowId xmlns:a16="http://schemas.microsoft.com/office/drawing/2014/main" val="562499706"/>
                  </a:ext>
                </a:extLst>
              </a:tr>
            </a:tbl>
          </a:graphicData>
        </a:graphic>
      </p:graphicFrame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38FDC41F-5102-3248-B2BB-5A0B9E68E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2236634"/>
              </p:ext>
            </p:extLst>
          </p:nvPr>
        </p:nvGraphicFramePr>
        <p:xfrm>
          <a:off x="867034" y="1874237"/>
          <a:ext cx="6777037" cy="142503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07806">
                  <a:extLst>
                    <a:ext uri="{9D8B030D-6E8A-4147-A177-3AD203B41FA5}">
                      <a16:colId xmlns:a16="http://schemas.microsoft.com/office/drawing/2014/main" val="1482422729"/>
                    </a:ext>
                  </a:extLst>
                </a:gridCol>
                <a:gridCol w="607806">
                  <a:extLst>
                    <a:ext uri="{9D8B030D-6E8A-4147-A177-3AD203B41FA5}">
                      <a16:colId xmlns:a16="http://schemas.microsoft.com/office/drawing/2014/main" val="1504783974"/>
                    </a:ext>
                  </a:extLst>
                </a:gridCol>
                <a:gridCol w="607806">
                  <a:extLst>
                    <a:ext uri="{9D8B030D-6E8A-4147-A177-3AD203B41FA5}">
                      <a16:colId xmlns:a16="http://schemas.microsoft.com/office/drawing/2014/main" val="3069983347"/>
                    </a:ext>
                  </a:extLst>
                </a:gridCol>
                <a:gridCol w="607806">
                  <a:extLst>
                    <a:ext uri="{9D8B030D-6E8A-4147-A177-3AD203B41FA5}">
                      <a16:colId xmlns:a16="http://schemas.microsoft.com/office/drawing/2014/main" val="3384624351"/>
                    </a:ext>
                  </a:extLst>
                </a:gridCol>
                <a:gridCol w="607806">
                  <a:extLst>
                    <a:ext uri="{9D8B030D-6E8A-4147-A177-3AD203B41FA5}">
                      <a16:colId xmlns:a16="http://schemas.microsoft.com/office/drawing/2014/main" val="960428191"/>
                    </a:ext>
                  </a:extLst>
                </a:gridCol>
                <a:gridCol w="607806">
                  <a:extLst>
                    <a:ext uri="{9D8B030D-6E8A-4147-A177-3AD203B41FA5}">
                      <a16:colId xmlns:a16="http://schemas.microsoft.com/office/drawing/2014/main" val="3441422873"/>
                    </a:ext>
                  </a:extLst>
                </a:gridCol>
                <a:gridCol w="674665">
                  <a:extLst>
                    <a:ext uri="{9D8B030D-6E8A-4147-A177-3AD203B41FA5}">
                      <a16:colId xmlns:a16="http://schemas.microsoft.com/office/drawing/2014/main" val="2239700542"/>
                    </a:ext>
                  </a:extLst>
                </a:gridCol>
                <a:gridCol w="613884">
                  <a:extLst>
                    <a:ext uri="{9D8B030D-6E8A-4147-A177-3AD203B41FA5}">
                      <a16:colId xmlns:a16="http://schemas.microsoft.com/office/drawing/2014/main" val="2913215789"/>
                    </a:ext>
                  </a:extLst>
                </a:gridCol>
                <a:gridCol w="613884">
                  <a:extLst>
                    <a:ext uri="{9D8B030D-6E8A-4147-A177-3AD203B41FA5}">
                      <a16:colId xmlns:a16="http://schemas.microsoft.com/office/drawing/2014/main" val="3450215155"/>
                    </a:ext>
                  </a:extLst>
                </a:gridCol>
                <a:gridCol w="613884">
                  <a:extLst>
                    <a:ext uri="{9D8B030D-6E8A-4147-A177-3AD203B41FA5}">
                      <a16:colId xmlns:a16="http://schemas.microsoft.com/office/drawing/2014/main" val="2723941670"/>
                    </a:ext>
                  </a:extLst>
                </a:gridCol>
                <a:gridCol w="613884">
                  <a:extLst>
                    <a:ext uri="{9D8B030D-6E8A-4147-A177-3AD203B41FA5}">
                      <a16:colId xmlns:a16="http://schemas.microsoft.com/office/drawing/2014/main" val="2308871038"/>
                    </a:ext>
                  </a:extLst>
                </a:gridCol>
              </a:tblGrid>
              <a:tr h="12954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FFTW_ ESTIMATE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[plan(F+B)]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[execute(F+B)]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938972"/>
                  </a:ext>
                </a:extLst>
              </a:tr>
              <a:tr h="129549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OMP_NUM_THREADS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OMP_NUM_THREADS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522009"/>
                  </a:ext>
                </a:extLst>
              </a:tr>
              <a:tr h="12954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size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>
                          <a:effectLst/>
                        </a:rPr>
                        <a:t>1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>
                          <a:effectLst/>
                        </a:rPr>
                        <a:t>2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>
                          <a:effectLst/>
                        </a:rPr>
                        <a:t>4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>
                          <a:effectLst/>
                        </a:rPr>
                        <a:t>8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>
                          <a:effectLst/>
                        </a:rPr>
                        <a:t>12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>
                          <a:effectLst/>
                        </a:rPr>
                        <a:t>1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>
                          <a:effectLst/>
                        </a:rPr>
                        <a:t>2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>
                          <a:effectLst/>
                        </a:rPr>
                        <a:t>4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>
                          <a:effectLst/>
                        </a:rPr>
                        <a:t>8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800" u="none" strike="noStrike">
                          <a:effectLst/>
                        </a:rPr>
                        <a:t>12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extLst>
                  <a:ext uri="{0D108BD9-81ED-4DB2-BD59-A6C34878D82A}">
                    <a16:rowId xmlns:a16="http://schemas.microsoft.com/office/drawing/2014/main" val="2948544154"/>
                  </a:ext>
                </a:extLst>
              </a:tr>
              <a:tr h="12954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8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0.000379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0.000674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0.000969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0.001261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0.002289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0.00001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0.00002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0.00002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0.00002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0.00005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extLst>
                  <a:ext uri="{0D108BD9-81ED-4DB2-BD59-A6C34878D82A}">
                    <a16:rowId xmlns:a16="http://schemas.microsoft.com/office/drawing/2014/main" val="3274882923"/>
                  </a:ext>
                </a:extLst>
              </a:tr>
              <a:tr h="12954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16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0.000378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0.000661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0.000938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0.001480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0.002004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0.00006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0.00005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0.00004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0.00003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0.00005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extLst>
                  <a:ext uri="{0D108BD9-81ED-4DB2-BD59-A6C34878D82A}">
                    <a16:rowId xmlns:a16="http://schemas.microsoft.com/office/drawing/2014/main" val="3882945808"/>
                  </a:ext>
                </a:extLst>
              </a:tr>
              <a:tr h="12954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32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0.000377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0.000665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0.000940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0.001472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0.002891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0.00109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0.00057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0.00030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0.00018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0.00084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extLst>
                  <a:ext uri="{0D108BD9-81ED-4DB2-BD59-A6C34878D82A}">
                    <a16:rowId xmlns:a16="http://schemas.microsoft.com/office/drawing/2014/main" val="467539813"/>
                  </a:ext>
                </a:extLst>
              </a:tr>
              <a:tr h="12954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64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0.000378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0.000674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0.000951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0.001490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0.003270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0.01158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0.00575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0.00294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0.00153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0.00531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extLst>
                  <a:ext uri="{0D108BD9-81ED-4DB2-BD59-A6C34878D82A}">
                    <a16:rowId xmlns:a16="http://schemas.microsoft.com/office/drawing/2014/main" val="295050215"/>
                  </a:ext>
                </a:extLst>
              </a:tr>
              <a:tr h="12954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128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0.000393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0.000681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0.000947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0.001499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0.004914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0.23375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0.12037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0.10488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0.05758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0.16319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extLst>
                  <a:ext uri="{0D108BD9-81ED-4DB2-BD59-A6C34878D82A}">
                    <a16:rowId xmlns:a16="http://schemas.microsoft.com/office/drawing/2014/main" val="321194349"/>
                  </a:ext>
                </a:extLst>
              </a:tr>
              <a:tr h="12954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256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0.003361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0.005131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0.006326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0.008551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0.012466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16.84835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14.47026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5.58232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3.17849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2.07715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extLst>
                  <a:ext uri="{0D108BD9-81ED-4DB2-BD59-A6C34878D82A}">
                    <a16:rowId xmlns:a16="http://schemas.microsoft.com/office/drawing/2014/main" val="2335002106"/>
                  </a:ext>
                </a:extLst>
              </a:tr>
              <a:tr h="12954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512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0.003275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0.004974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0.006135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0.008178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0.013080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165.12981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85.69936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45.76431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25.62803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17.61705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extLst>
                  <a:ext uri="{0D108BD9-81ED-4DB2-BD59-A6C34878D82A}">
                    <a16:rowId xmlns:a16="http://schemas.microsoft.com/office/drawing/2014/main" val="2880886885"/>
                  </a:ext>
                </a:extLst>
              </a:tr>
              <a:tr h="12954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1024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0.003467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 dirty="0">
                          <a:effectLst/>
                        </a:rPr>
                        <a:t>0.005192 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0.006347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0.008342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 dirty="0">
                          <a:effectLst/>
                        </a:rPr>
                        <a:t>0.013409 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1324.51123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668.31982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340.24783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>
                          <a:effectLst/>
                        </a:rPr>
                        <a:t>174.44534 </a:t>
                      </a:r>
                      <a:endParaRPr lang="en-US" altLang="ja-JP" sz="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u="none" strike="noStrike" dirty="0">
                          <a:effectLst/>
                        </a:rPr>
                        <a:t>119.70940 </a:t>
                      </a:r>
                      <a:endParaRPr lang="en-US" altLang="ja-JP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6073" marR="6073" marT="6073" marB="0" anchor="ctr"/>
                </a:tc>
                <a:extLst>
                  <a:ext uri="{0D108BD9-81ED-4DB2-BD59-A6C34878D82A}">
                    <a16:rowId xmlns:a16="http://schemas.microsoft.com/office/drawing/2014/main" val="42566955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190822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285E8B-8A39-8C44-8BAF-7F55AD71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41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597F51-E5DB-9144-8B31-05C9EB3615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353855" cy="4198936"/>
          </a:xfrm>
        </p:spPr>
        <p:txBody>
          <a:bodyPr/>
          <a:lstStyle/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lvl="1"/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F2FB997-CBB2-9D48-A0BF-42A3C71B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FFTW on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– 3D multi thread benchmark</a:t>
            </a:r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A7BCC4D0-2DE0-5849-A1B3-177E6D9C7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61" y="2741158"/>
            <a:ext cx="3197732" cy="2365743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D7FA1A4-DBDD-114F-9BAF-7EECB515B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453" y="2741158"/>
            <a:ext cx="3179585" cy="2373869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AB8D7E0-4CB0-5F4B-9B3E-21131DEA5728}"/>
              </a:ext>
            </a:extLst>
          </p:cNvPr>
          <p:cNvSpPr txBox="1"/>
          <p:nvPr/>
        </p:nvSpPr>
        <p:spPr>
          <a:xfrm rot="16200000">
            <a:off x="-154905" y="1446739"/>
            <a:ext cx="1799528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FFTW_ESTIMATE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 plan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5C2EF08-D766-794F-B504-20605D1C9EDF}"/>
              </a:ext>
            </a:extLst>
          </p:cNvPr>
          <p:cNvSpPr txBox="1"/>
          <p:nvPr/>
        </p:nvSpPr>
        <p:spPr>
          <a:xfrm rot="16200000">
            <a:off x="-123135" y="3533114"/>
            <a:ext cx="1786704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FFTW_MEASURE</a:t>
            </a:r>
          </a:p>
          <a:p>
            <a:pPr marL="0" marR="0" indent="0" algn="ct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 plan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3D1BCB4B-1295-6344-BB8D-AFB1A4FAA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93" y="654049"/>
            <a:ext cx="3306056" cy="2278098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823C58D7-64AE-D240-994E-F8216881FE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717" y="617452"/>
            <a:ext cx="3407322" cy="2314695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6D925EDB-B3A5-5A49-AAA2-74E3FCAA659B}"/>
              </a:ext>
            </a:extLst>
          </p:cNvPr>
          <p:cNvSpPr/>
          <p:nvPr/>
        </p:nvSpPr>
        <p:spPr>
          <a:xfrm>
            <a:off x="320634" y="2932147"/>
            <a:ext cx="7730836" cy="2211353"/>
          </a:xfrm>
          <a:prstGeom prst="rect">
            <a:avLst/>
          </a:prstGeom>
          <a:noFill/>
          <a:ln w="25400" cap="flat">
            <a:solidFill>
              <a:srgbClr val="5B9BD5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9DA171F8-7454-6041-B209-2F447BD51B87}"/>
              </a:ext>
            </a:extLst>
          </p:cNvPr>
          <p:cNvSpPr/>
          <p:nvPr/>
        </p:nvSpPr>
        <p:spPr>
          <a:xfrm>
            <a:off x="320634" y="710793"/>
            <a:ext cx="7730836" cy="2211353"/>
          </a:xfrm>
          <a:prstGeom prst="rect">
            <a:avLst/>
          </a:prstGeom>
          <a:noFill/>
          <a:ln w="25400" cap="flat">
            <a:solidFill>
              <a:srgbClr val="5B9BD5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06858923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285E8B-8A39-8C44-8BAF-7F55AD71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42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597F51-E5DB-9144-8B31-05C9EB3615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353855" cy="4198936"/>
          </a:xfrm>
        </p:spPr>
        <p:txBody>
          <a:bodyPr/>
          <a:lstStyle/>
          <a:p>
            <a:r>
              <a:rPr lang="en-US" altLang="ja-JP" dirty="0"/>
              <a:t>double precision complex 3D threaded FFT</a:t>
            </a:r>
          </a:p>
          <a:p>
            <a:pPr lvl="1"/>
            <a:r>
              <a:rPr lang="en-US" altLang="ja-JP" dirty="0"/>
              <a:t>Tested routine : dm_v3dcft2()</a:t>
            </a:r>
          </a:p>
          <a:p>
            <a:pPr lvl="2"/>
            <a:r>
              <a:rPr lang="en-US" altLang="ja-JP" dirty="0" err="1"/>
              <a:t>Inplace</a:t>
            </a:r>
            <a:r>
              <a:rPr lang="en-US" altLang="ja-JP" dirty="0"/>
              <a:t> transformation, size is limited to 2, 3, 5, 7 radix factorizable size</a:t>
            </a:r>
          </a:p>
          <a:p>
            <a:pPr lvl="2"/>
            <a:endParaRPr lang="en-US" altLang="ja-JP" dirty="0"/>
          </a:p>
          <a:p>
            <a:pPr lvl="1"/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F2FB997-CBB2-9D48-A0BF-42A3C71B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SSLII FFT on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– 3D multi thread benchmark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06A5EC0-FDD0-0645-B770-A262E07CB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41" y="1978090"/>
            <a:ext cx="3940196" cy="2664406"/>
          </a:xfrm>
          <a:prstGeom prst="rect">
            <a:avLst/>
          </a:prstGeom>
        </p:spPr>
      </p:pic>
      <p:graphicFrame>
        <p:nvGraphicFramePr>
          <p:cNvPr id="7" name="表 6">
            <a:extLst>
              <a:ext uri="{FF2B5EF4-FFF2-40B4-BE49-F238E27FC236}">
                <a16:creationId xmlns:a16="http://schemas.microsoft.com/office/drawing/2014/main" id="{B856A5F2-CA49-E747-9572-45AFBEDF2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9231437"/>
              </p:ext>
            </p:extLst>
          </p:nvPr>
        </p:nvGraphicFramePr>
        <p:xfrm>
          <a:off x="4619112" y="2747867"/>
          <a:ext cx="4327056" cy="189462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21176">
                  <a:extLst>
                    <a:ext uri="{9D8B030D-6E8A-4147-A177-3AD203B41FA5}">
                      <a16:colId xmlns:a16="http://schemas.microsoft.com/office/drawing/2014/main" val="2291880337"/>
                    </a:ext>
                  </a:extLst>
                </a:gridCol>
                <a:gridCol w="721176">
                  <a:extLst>
                    <a:ext uri="{9D8B030D-6E8A-4147-A177-3AD203B41FA5}">
                      <a16:colId xmlns:a16="http://schemas.microsoft.com/office/drawing/2014/main" val="3636640448"/>
                    </a:ext>
                  </a:extLst>
                </a:gridCol>
                <a:gridCol w="721176">
                  <a:extLst>
                    <a:ext uri="{9D8B030D-6E8A-4147-A177-3AD203B41FA5}">
                      <a16:colId xmlns:a16="http://schemas.microsoft.com/office/drawing/2014/main" val="2967574871"/>
                    </a:ext>
                  </a:extLst>
                </a:gridCol>
                <a:gridCol w="721176">
                  <a:extLst>
                    <a:ext uri="{9D8B030D-6E8A-4147-A177-3AD203B41FA5}">
                      <a16:colId xmlns:a16="http://schemas.microsoft.com/office/drawing/2014/main" val="987358995"/>
                    </a:ext>
                  </a:extLst>
                </a:gridCol>
                <a:gridCol w="721176">
                  <a:extLst>
                    <a:ext uri="{9D8B030D-6E8A-4147-A177-3AD203B41FA5}">
                      <a16:colId xmlns:a16="http://schemas.microsoft.com/office/drawing/2014/main" val="1349041931"/>
                    </a:ext>
                  </a:extLst>
                </a:gridCol>
                <a:gridCol w="721176">
                  <a:extLst>
                    <a:ext uri="{9D8B030D-6E8A-4147-A177-3AD203B41FA5}">
                      <a16:colId xmlns:a16="http://schemas.microsoft.com/office/drawing/2014/main" val="2276662535"/>
                    </a:ext>
                  </a:extLst>
                </a:gridCol>
              </a:tblGrid>
              <a:tr h="17223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1050" b="0" u="none" strike="noStrike">
                          <a:effectLst/>
                        </a:rPr>
                        <a:t>　</a:t>
                      </a:r>
                      <a:endParaRPr lang="ja-JP" altLang="en-US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[SSL 3D threaded (F+B)]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0721179"/>
                  </a:ext>
                </a:extLst>
              </a:tr>
              <a:tr h="172239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en-US" sz="1050" b="0" u="none" strike="noStrike">
                          <a:effectLst/>
                        </a:rPr>
                        <a:t>OMP_NUM_THREADS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509443"/>
                  </a:ext>
                </a:extLst>
              </a:tr>
              <a:tr h="1722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0" u="none" strike="noStrike" dirty="0">
                          <a:effectLst/>
                        </a:rPr>
                        <a:t>size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1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2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4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8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12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30969199"/>
                  </a:ext>
                </a:extLst>
              </a:tr>
              <a:tr h="17223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8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0.001869 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0.000306 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0.000408 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0.000514 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0.000641 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92034650"/>
                  </a:ext>
                </a:extLst>
              </a:tr>
              <a:tr h="17223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16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0.001783 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0.001678 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0.002142 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0.016672 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0.010385 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37350474"/>
                  </a:ext>
                </a:extLst>
              </a:tr>
              <a:tr h="17223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32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 dirty="0">
                          <a:effectLst/>
                        </a:rPr>
                        <a:t>0.002445 </a:t>
                      </a:r>
                      <a:endParaRPr lang="en-US" altLang="ja-JP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0.001418 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0.000928 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0.000802 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0.000737 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6102147"/>
                  </a:ext>
                </a:extLst>
              </a:tr>
              <a:tr h="17223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64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0.010723 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 dirty="0">
                          <a:effectLst/>
                        </a:rPr>
                        <a:t>0.005934 </a:t>
                      </a:r>
                      <a:endParaRPr lang="en-US" altLang="ja-JP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0.003845 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0.003278 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0.002989 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5765817"/>
                  </a:ext>
                </a:extLst>
              </a:tr>
              <a:tr h="17223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128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0.072431 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 dirty="0">
                          <a:effectLst/>
                        </a:rPr>
                        <a:t>0.040637 </a:t>
                      </a:r>
                      <a:endParaRPr lang="en-US" altLang="ja-JP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0.024806 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0.015946 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0.013639 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8126050"/>
                  </a:ext>
                </a:extLst>
              </a:tr>
              <a:tr h="17223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256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0.569801 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 dirty="0">
                          <a:effectLst/>
                        </a:rPr>
                        <a:t>0.325081 </a:t>
                      </a:r>
                      <a:endParaRPr lang="en-US" altLang="ja-JP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0.183145 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0.118146 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0.096857 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5158375"/>
                  </a:ext>
                </a:extLst>
              </a:tr>
              <a:tr h="17223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512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 dirty="0">
                          <a:effectLst/>
                        </a:rPr>
                        <a:t>5.302363 </a:t>
                      </a:r>
                      <a:endParaRPr lang="en-US" altLang="ja-JP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2.854097 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1.684468 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1.412452 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1.041058 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49681715"/>
                  </a:ext>
                </a:extLst>
              </a:tr>
              <a:tr h="17223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1024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22.371090 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>
                          <a:effectLst/>
                        </a:rPr>
                        <a:t>15.247807 </a:t>
                      </a:r>
                      <a:endParaRPr lang="en-US" altLang="ja-JP" sz="105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 dirty="0">
                          <a:effectLst/>
                        </a:rPr>
                        <a:t>9.715441 </a:t>
                      </a:r>
                      <a:endParaRPr lang="en-US" altLang="ja-JP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 dirty="0">
                          <a:effectLst/>
                        </a:rPr>
                        <a:t>6.865058 </a:t>
                      </a:r>
                      <a:endParaRPr lang="en-US" altLang="ja-JP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050" b="0" u="none" strike="noStrike" dirty="0">
                          <a:effectLst/>
                        </a:rPr>
                        <a:t>5.958510 </a:t>
                      </a:r>
                      <a:endParaRPr lang="en-US" altLang="ja-JP" sz="105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68832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346103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285E8B-8A39-8C44-8BAF-7F55AD71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43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597F51-E5DB-9144-8B31-05C9EB3615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353855" cy="4198936"/>
          </a:xfrm>
        </p:spPr>
        <p:txBody>
          <a:bodyPr/>
          <a:lstStyle/>
          <a:p>
            <a:r>
              <a:rPr lang="en-US" altLang="ja-JP" dirty="0"/>
              <a:t>double precision complex 3D threaded FFT</a:t>
            </a:r>
          </a:p>
          <a:p>
            <a:pPr lvl="1"/>
            <a:r>
              <a:rPr lang="en-US" altLang="ja-JP" dirty="0"/>
              <a:t>Tested routine : fftw_mpi_plan_dft_3d () and </a:t>
            </a:r>
            <a:r>
              <a:rPr lang="en-US" altLang="ja-JP" dirty="0" err="1"/>
              <a:t>dfftw_execute_dft</a:t>
            </a:r>
            <a:r>
              <a:rPr lang="en-US" altLang="ja-JP" dirty="0"/>
              <a:t>()</a:t>
            </a:r>
          </a:p>
          <a:p>
            <a:pPr lvl="1"/>
            <a:r>
              <a:rPr lang="en-US" altLang="ja-JP" dirty="0"/>
              <a:t>1,4,16, 48 processes on a single node</a:t>
            </a:r>
          </a:p>
          <a:p>
            <a:pPr lvl="1"/>
            <a:r>
              <a:rPr lang="en-US" altLang="ja-JP" dirty="0"/>
              <a:t>data size : 1024 x 1024 x 512</a:t>
            </a:r>
          </a:p>
          <a:p>
            <a:pPr lvl="1"/>
            <a:r>
              <a:rPr lang="en-US" altLang="ja-JP" dirty="0"/>
              <a:t>Tested plans: FFTW_ESTIMATE and FFTW_MEASURE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lvl="1"/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F2FB997-CBB2-9D48-A0BF-42A3C71B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FFTW on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– 3D distributed benchmark</a:t>
            </a:r>
            <a:endParaRPr kumimoji="1" lang="ja-JP" altLang="en-US"/>
          </a:p>
        </p:txBody>
      </p:sp>
      <p:graphicFrame>
        <p:nvGraphicFramePr>
          <p:cNvPr id="8" name="表 7">
            <a:extLst>
              <a:ext uri="{FF2B5EF4-FFF2-40B4-BE49-F238E27FC236}">
                <a16:creationId xmlns:a16="http://schemas.microsoft.com/office/drawing/2014/main" id="{1059A967-774B-3E48-AFFF-C76CEA24A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9723609"/>
              </p:ext>
            </p:extLst>
          </p:nvPr>
        </p:nvGraphicFramePr>
        <p:xfrm>
          <a:off x="1277329" y="2346539"/>
          <a:ext cx="6159499" cy="2020570"/>
        </p:xfrm>
        <a:graphic>
          <a:graphicData uri="http://schemas.openxmlformats.org/drawingml/2006/table">
            <a:tbl>
              <a:tblPr/>
              <a:tblGrid>
                <a:gridCol w="1399454">
                  <a:extLst>
                    <a:ext uri="{9D8B030D-6E8A-4147-A177-3AD203B41FA5}">
                      <a16:colId xmlns:a16="http://schemas.microsoft.com/office/drawing/2014/main" val="3131699897"/>
                    </a:ext>
                  </a:extLst>
                </a:gridCol>
                <a:gridCol w="952009">
                  <a:extLst>
                    <a:ext uri="{9D8B030D-6E8A-4147-A177-3AD203B41FA5}">
                      <a16:colId xmlns:a16="http://schemas.microsoft.com/office/drawing/2014/main" val="4054013179"/>
                    </a:ext>
                  </a:extLst>
                </a:gridCol>
                <a:gridCol w="952009">
                  <a:extLst>
                    <a:ext uri="{9D8B030D-6E8A-4147-A177-3AD203B41FA5}">
                      <a16:colId xmlns:a16="http://schemas.microsoft.com/office/drawing/2014/main" val="3599534844"/>
                    </a:ext>
                  </a:extLst>
                </a:gridCol>
                <a:gridCol w="952009">
                  <a:extLst>
                    <a:ext uri="{9D8B030D-6E8A-4147-A177-3AD203B41FA5}">
                      <a16:colId xmlns:a16="http://schemas.microsoft.com/office/drawing/2014/main" val="3031518768"/>
                    </a:ext>
                  </a:extLst>
                </a:gridCol>
                <a:gridCol w="952009">
                  <a:extLst>
                    <a:ext uri="{9D8B030D-6E8A-4147-A177-3AD203B41FA5}">
                      <a16:colId xmlns:a16="http://schemas.microsoft.com/office/drawing/2014/main" val="869515635"/>
                    </a:ext>
                  </a:extLst>
                </a:gridCol>
                <a:gridCol w="952009">
                  <a:extLst>
                    <a:ext uri="{9D8B030D-6E8A-4147-A177-3AD203B41FA5}">
                      <a16:colId xmlns:a16="http://schemas.microsoft.com/office/drawing/2014/main" val="3032475903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FFTW_ESTIMATE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NPROCS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3697769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plan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0.005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0.128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2.367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3.871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4456431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transformation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1221.534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179.992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56.111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7.693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7767797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187289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FFTW_MEASURE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NPROCS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48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581887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plan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500.440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285.634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150.306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16.000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5820565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algn="l" fontAlgn="ctr"/>
                      <a:endParaRPr lang="ja-JP" alt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transformation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70.347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16.277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4.175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游ゴシック" panose="020B0400000000000000" pitchFamily="34" charset="-128"/>
                          <a:cs typeface="Arial" panose="020B0604020202020204" pitchFamily="34" charset="0"/>
                        </a:rPr>
                        <a:t>2.814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95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42289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285E8B-8A39-8C44-8BAF-7F55AD71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44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597F51-E5DB-9144-8B31-05C9EB3615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353855" cy="4198936"/>
          </a:xfrm>
        </p:spPr>
        <p:txBody>
          <a:bodyPr/>
          <a:lstStyle/>
          <a:p>
            <a:r>
              <a:rPr lang="en-US" altLang="ja-JP" dirty="0"/>
              <a:t>double precision complex 3D threaded FFT</a:t>
            </a:r>
          </a:p>
          <a:p>
            <a:pPr lvl="1"/>
            <a:r>
              <a:rPr lang="en-US" altLang="ja-JP" dirty="0"/>
              <a:t>Tested routine : fftw_mpi_plan_dft_3d () and </a:t>
            </a:r>
            <a:r>
              <a:rPr lang="en-US" altLang="ja-JP" dirty="0" err="1"/>
              <a:t>dfftw_execute_dft</a:t>
            </a:r>
            <a:r>
              <a:rPr lang="en-US" altLang="ja-JP" dirty="0"/>
              <a:t>()</a:t>
            </a:r>
          </a:p>
          <a:p>
            <a:pPr lvl="1"/>
            <a:r>
              <a:rPr lang="en-US" altLang="ja-JP" dirty="0"/>
              <a:t>1,4,16, 48 processes on a single node</a:t>
            </a:r>
          </a:p>
          <a:p>
            <a:pPr lvl="1"/>
            <a:r>
              <a:rPr lang="en-US" altLang="ja-JP" dirty="0"/>
              <a:t>Tested plans: FFTW_ESTIMATE and FFTW_MEASURE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lvl="1"/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F2FB997-CBB2-9D48-A0BF-42A3C71B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FFTW on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– 3D distributed benchmark</a:t>
            </a:r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56FC5DE-1179-4D4D-92E7-AF54D0A32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9" y="1986116"/>
            <a:ext cx="4654814" cy="286687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87133B8-B82A-FE45-9FEE-FA03B2381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871" y="1986116"/>
            <a:ext cx="4447577" cy="286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1464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285E8B-8A39-8C44-8BAF-7F55AD71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45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597F51-E5DB-9144-8B31-05C9EB3615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353855" cy="4198936"/>
          </a:xfrm>
        </p:spPr>
        <p:txBody>
          <a:bodyPr/>
          <a:lstStyle/>
          <a:p>
            <a:r>
              <a:rPr lang="en-US" altLang="ja-JP" dirty="0"/>
              <a:t>double precision complex 3D threaded FFT</a:t>
            </a:r>
          </a:p>
          <a:p>
            <a:pPr lvl="1"/>
            <a:r>
              <a:rPr lang="en-US" altLang="ja-JP" dirty="0"/>
              <a:t>Tested routine : fftw_mpi_plan_dft_3d () and </a:t>
            </a:r>
            <a:r>
              <a:rPr lang="en-US" altLang="ja-JP" dirty="0" err="1"/>
              <a:t>dfftw_execute_dft</a:t>
            </a:r>
            <a:r>
              <a:rPr lang="en-US" altLang="ja-JP" dirty="0"/>
              <a:t>()</a:t>
            </a:r>
          </a:p>
          <a:p>
            <a:pPr lvl="1"/>
            <a:r>
              <a:rPr lang="en-US" altLang="ja-JP" dirty="0"/>
              <a:t>Larger size FFT on 8 nodes</a:t>
            </a:r>
          </a:p>
          <a:p>
            <a:pPr lvl="1"/>
            <a:r>
              <a:rPr lang="en-US" altLang="ja-JP" dirty="0"/>
              <a:t>Tested plans: FFTW_ESTIMATE and FFTW_MEASURE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lvl="1"/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F2FB997-CBB2-9D48-A0BF-42A3C71B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FFTW on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– 3D distributed benchmark</a:t>
            </a:r>
            <a:endParaRPr kumimoji="1" lang="ja-JP" altLang="en-US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DBA3AD9-DAE0-EE47-ACA8-78D360AC99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75" y="1847816"/>
            <a:ext cx="4646222" cy="300517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75219F26-EB5B-2E44-ACA9-F1494504C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204" y="1847816"/>
            <a:ext cx="4642430" cy="299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8614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6479C2F-1AAB-6141-9036-9035B2873E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46</a:t>
            </a:fld>
            <a:endParaRPr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7970158-1A67-4C48-8D72-0DC2F91D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49" y="976201"/>
            <a:ext cx="6597603" cy="1216393"/>
          </a:xfrm>
        </p:spPr>
        <p:txBody>
          <a:bodyPr/>
          <a:lstStyle/>
          <a:p>
            <a:pPr algn="ctr"/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en-US" altLang="ja-JP" dirty="0"/>
              <a:t> material</a:t>
            </a:r>
          </a:p>
        </p:txBody>
      </p:sp>
      <p:sp>
        <p:nvSpPr>
          <p:cNvPr id="4" name="テキスト プレースホルダー 2">
            <a:extLst>
              <a:ext uri="{FF2B5EF4-FFF2-40B4-BE49-F238E27FC236}">
                <a16:creationId xmlns:a16="http://schemas.microsoft.com/office/drawing/2014/main" id="{5FB52FCE-E54A-F54B-8938-B3914BF17DEF}"/>
              </a:ext>
            </a:extLst>
          </p:cNvPr>
          <p:cNvSpPr txBox="1">
            <a:spLocks/>
          </p:cNvSpPr>
          <p:nvPr/>
        </p:nvSpPr>
        <p:spPr>
          <a:xfrm>
            <a:off x="518756" y="2295488"/>
            <a:ext cx="8353855" cy="1918401"/>
          </a:xfrm>
          <a:prstGeom prst="rect">
            <a:avLst/>
          </a:prstGeom>
        </p:spPr>
        <p:txBody>
          <a:bodyPr/>
          <a:lstStyle>
            <a:lvl1pPr marL="202406" indent="-202406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80000"/>
              <a:buFont typeface="Wingdings" panose="05000000000000000000" pitchFamily="2" charset="2"/>
              <a:buChar char="l"/>
              <a:defRPr sz="1650" b="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1pPr>
            <a:lvl2pPr marL="404813" indent="-202406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65000"/>
              <a:buFont typeface="Wingdings" panose="05000000000000000000" pitchFamily="2" charset="2"/>
              <a:buChar char="l"/>
              <a:defRPr sz="1650" b="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2pPr>
            <a:lvl3pPr marL="607219" indent="-220266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45000"/>
              <a:buFont typeface="Wingdings" panose="05000000000000000000" pitchFamily="2" charset="2"/>
              <a:buChar char="l"/>
              <a:defRPr sz="1500" b="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3pPr>
            <a:lvl4pPr marL="809625" indent="-211931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30000"/>
              <a:buFont typeface="Meiryo UI" panose="020B0604030504040204" pitchFamily="50" charset="-128"/>
              <a:buChar char="-"/>
              <a:defRPr sz="135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4pPr>
            <a:lvl5pPr marL="1006079" indent="-226219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10000"/>
              <a:buFont typeface="Meiryo UI" panose="020B0604030504040204" pitchFamily="50" charset="-128"/>
              <a:buChar char="-"/>
              <a:defRPr sz="135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5pPr>
            <a:lvl6pPr marL="1143000" indent="-214313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Meiryo UI" panose="020B0604030504040204" pitchFamily="50" charset="-128"/>
              <a:buChar char="-"/>
              <a:defRPr sz="1200">
                <a:latin typeface="Meiryo UI"/>
                <a:ea typeface="Meiryo UI"/>
                <a:cs typeface="Meiryo UI"/>
                <a:sym typeface="Meiryo UI"/>
              </a:defRPr>
            </a:lvl6pPr>
            <a:lvl7pPr marL="22098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7pPr>
            <a:lvl8pPr marL="25527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8pPr>
            <a:lvl9pPr marL="28956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9pPr>
          </a:lstStyle>
          <a:p>
            <a:pPr marL="0" indent="0">
              <a:buNone/>
            </a:pPr>
            <a:r>
              <a:rPr lang="en-US" altLang="ja-JP" dirty="0"/>
              <a:t>The benchmark codes, scripts, results shown in this talk can be obtained from the following repository</a:t>
            </a:r>
          </a:p>
          <a:p>
            <a:endParaRPr lang="en-US" altLang="ja-JP" dirty="0"/>
          </a:p>
          <a:p>
            <a:pPr marL="202407" lvl="1" indent="0">
              <a:buNone/>
            </a:pPr>
            <a:r>
              <a:rPr lang="en-US" altLang="ja-JP" dirty="0"/>
              <a:t>https://</a:t>
            </a:r>
            <a:r>
              <a:rPr lang="en-US" altLang="ja-JP" dirty="0" err="1"/>
              <a:t>github.com</a:t>
            </a:r>
            <a:r>
              <a:rPr lang="en-US" altLang="ja-JP" dirty="0"/>
              <a:t>/mikami3heart/FFT-benchmarks-2022</a:t>
            </a:r>
          </a:p>
          <a:p>
            <a:endParaRPr lang="en-US" altLang="ja-JP" dirty="0"/>
          </a:p>
          <a:p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ja-JP" dirty="0"/>
          </a:p>
          <a:p>
            <a:pPr lvl="1"/>
            <a:endParaRPr lang="en-US" altLang="ja-JP" dirty="0"/>
          </a:p>
          <a:p>
            <a:endParaRPr kumimoji="1" lang="ja-JP" altLang="en-US"/>
          </a:p>
        </p:txBody>
      </p:sp>
      <p:sp>
        <p:nvSpPr>
          <p:cNvPr id="5" name="タイトル 2">
            <a:extLst>
              <a:ext uri="{FF2B5EF4-FFF2-40B4-BE49-F238E27FC236}">
                <a16:creationId xmlns:a16="http://schemas.microsoft.com/office/drawing/2014/main" id="{039745C4-CFF1-974A-875B-C6790930CF5A}"/>
              </a:ext>
            </a:extLst>
          </p:cNvPr>
          <p:cNvSpPr txBox="1">
            <a:spLocks/>
          </p:cNvSpPr>
          <p:nvPr/>
        </p:nvSpPr>
        <p:spPr>
          <a:xfrm>
            <a:off x="855249" y="3923071"/>
            <a:ext cx="6597603" cy="791497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800" b="1" baseline="0">
                <a:latin typeface="Meiryo UI"/>
                <a:ea typeface="Meiryo UI"/>
                <a:cs typeface="Meiryo UI"/>
                <a:sym typeface="Meiryo UI"/>
              </a:defRPr>
            </a:lvl1pPr>
            <a:lvl2pPr>
              <a:lnSpc>
                <a:spcPct val="90000"/>
              </a:lnSpc>
              <a:defRPr sz="1800" b="1">
                <a:latin typeface="Meiryo UI"/>
                <a:ea typeface="Meiryo UI"/>
                <a:cs typeface="Meiryo UI"/>
                <a:sym typeface="Meiryo UI"/>
              </a:defRPr>
            </a:lvl2pPr>
            <a:lvl3pPr>
              <a:lnSpc>
                <a:spcPct val="90000"/>
              </a:lnSpc>
              <a:defRPr sz="1800" b="1">
                <a:latin typeface="Meiryo UI"/>
                <a:ea typeface="Meiryo UI"/>
                <a:cs typeface="Meiryo UI"/>
                <a:sym typeface="Meiryo UI"/>
              </a:defRPr>
            </a:lvl3pPr>
            <a:lvl4pPr>
              <a:lnSpc>
                <a:spcPct val="90000"/>
              </a:lnSpc>
              <a:defRPr sz="1800" b="1">
                <a:latin typeface="Meiryo UI"/>
                <a:ea typeface="Meiryo UI"/>
                <a:cs typeface="Meiryo UI"/>
                <a:sym typeface="Meiryo UI"/>
              </a:defRPr>
            </a:lvl4pPr>
            <a:lvl5pPr>
              <a:lnSpc>
                <a:spcPct val="90000"/>
              </a:lnSpc>
              <a:defRPr sz="1800" b="1">
                <a:latin typeface="Meiryo UI"/>
                <a:ea typeface="Meiryo UI"/>
                <a:cs typeface="Meiryo UI"/>
                <a:sym typeface="Meiryo UI"/>
              </a:defRPr>
            </a:lvl5pPr>
            <a:lvl6pPr>
              <a:lnSpc>
                <a:spcPct val="90000"/>
              </a:lnSpc>
              <a:defRPr sz="1800" b="1">
                <a:latin typeface="Meiryo UI"/>
                <a:ea typeface="Meiryo UI"/>
                <a:cs typeface="Meiryo UI"/>
                <a:sym typeface="Meiryo UI"/>
              </a:defRPr>
            </a:lvl6pPr>
            <a:lvl7pPr>
              <a:lnSpc>
                <a:spcPct val="90000"/>
              </a:lnSpc>
              <a:defRPr sz="1800" b="1">
                <a:latin typeface="Meiryo UI"/>
                <a:ea typeface="Meiryo UI"/>
                <a:cs typeface="Meiryo UI"/>
                <a:sym typeface="Meiryo UI"/>
              </a:defRPr>
            </a:lvl7pPr>
            <a:lvl8pPr>
              <a:lnSpc>
                <a:spcPct val="90000"/>
              </a:lnSpc>
              <a:defRPr sz="1800" b="1">
                <a:latin typeface="Meiryo UI"/>
                <a:ea typeface="Meiryo UI"/>
                <a:cs typeface="Meiryo UI"/>
                <a:sym typeface="Meiryo UI"/>
              </a:defRPr>
            </a:lvl8pPr>
            <a:lvl9pPr>
              <a:lnSpc>
                <a:spcPct val="90000"/>
              </a:lnSpc>
              <a:defRPr sz="1800" b="1">
                <a:latin typeface="Meiryo UI"/>
                <a:ea typeface="Meiryo UI"/>
                <a:cs typeface="Meiryo UI"/>
                <a:sym typeface="Meiryo UI"/>
              </a:defRPr>
            </a:lvl9pPr>
          </a:lstStyle>
          <a:p>
            <a:pPr algn="ctr"/>
            <a:r>
              <a:rPr kumimoji="1" lang="en-US" altLang="ja-JP" dirty="0"/>
              <a:t>Thank you for your </a:t>
            </a:r>
            <a:r>
              <a:rPr kumimoji="1" lang="en-US" altLang="ja-JP" dirty="0" err="1"/>
              <a:t>attendence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284490815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9D0A00B-7D18-1B49-914B-9641F2E23D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47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0F8B158-8DD5-9648-A28C-E1ED740FA7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3"/>
            <a:ext cx="8466741" cy="4198936"/>
          </a:xfrm>
        </p:spPr>
        <p:txBody>
          <a:bodyPr/>
          <a:lstStyle/>
          <a:p>
            <a:pPr lvl="1"/>
            <a:r>
              <a:rPr kumimoji="1" lang="en-US" altLang="ja-JP" dirty="0"/>
              <a:t>Applications execute FFT in pairwise, i.e. forward transformation and backward synthesis, with the same FFT data size. Some applications do not follow this.</a:t>
            </a:r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FC085AC6-2614-D047-9DF7-0DEA2A632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Typical FFT calls in the applications</a:t>
            </a:r>
            <a:endParaRPr kumimoji="1" lang="ja-JP" altLang="en-US"/>
          </a:p>
        </p:txBody>
      </p:sp>
      <p:sp>
        <p:nvSpPr>
          <p:cNvPr id="5" name="下矢印 4">
            <a:extLst>
              <a:ext uri="{FF2B5EF4-FFF2-40B4-BE49-F238E27FC236}">
                <a16:creationId xmlns:a16="http://schemas.microsoft.com/office/drawing/2014/main" id="{DE738947-DB12-4E49-AA55-81D372958137}"/>
              </a:ext>
            </a:extLst>
          </p:cNvPr>
          <p:cNvSpPr/>
          <p:nvPr/>
        </p:nvSpPr>
        <p:spPr>
          <a:xfrm>
            <a:off x="2315988" y="1342822"/>
            <a:ext cx="154081" cy="3609189"/>
          </a:xfrm>
          <a:prstGeom prst="downArrow">
            <a:avLst/>
          </a:prstGeom>
          <a:solidFill>
            <a:srgbClr val="FFFFFF"/>
          </a:solidFill>
          <a:ln w="19050" cap="flat">
            <a:solidFill>
              <a:srgbClr val="5B9BD5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B6BDAE7F-47AD-464C-9205-4CCE331278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7566447"/>
              </p:ext>
            </p:extLst>
          </p:nvPr>
        </p:nvGraphicFramePr>
        <p:xfrm>
          <a:off x="1826604" y="1976319"/>
          <a:ext cx="2444262" cy="2667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44262">
                  <a:extLst>
                    <a:ext uri="{9D8B030D-6E8A-4147-A177-3AD203B41FA5}">
                      <a16:colId xmlns:a16="http://schemas.microsoft.com/office/drawing/2014/main" val="2419621535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6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</a:t>
                      </a:r>
                      <a:r>
                        <a:rPr lang="en-US" altLang="ja-JP" sz="16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 in time space</a:t>
                      </a:r>
                      <a:endParaRPr lang="ja-JP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744705"/>
                  </a:ext>
                </a:extLst>
              </a:tr>
            </a:tbl>
          </a:graphicData>
        </a:graphic>
      </p:graphicFrame>
      <p:sp>
        <p:nvSpPr>
          <p:cNvPr id="7" name="フレーム 6">
            <a:extLst>
              <a:ext uri="{FF2B5EF4-FFF2-40B4-BE49-F238E27FC236}">
                <a16:creationId xmlns:a16="http://schemas.microsoft.com/office/drawing/2014/main" id="{1610F400-221E-7C4C-A8F6-ADEC490FB6B6}"/>
              </a:ext>
            </a:extLst>
          </p:cNvPr>
          <p:cNvSpPr/>
          <p:nvPr/>
        </p:nvSpPr>
        <p:spPr>
          <a:xfrm>
            <a:off x="1846384" y="2465516"/>
            <a:ext cx="3093752" cy="449872"/>
          </a:xfrm>
          <a:prstGeom prst="frame">
            <a:avLst/>
          </a:prstGeom>
          <a:solidFill>
            <a:schemeClr val="bg1"/>
          </a:solidFill>
          <a:ln w="25400" cap="flat">
            <a:solidFill>
              <a:srgbClr val="5B9BD5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FFT : time space 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=&gt;</a:t>
            </a:r>
            <a:r>
              <a:rPr kumimoji="0" lang="en-US" altLang="ja-JP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 freq. space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  <p:sp>
        <p:nvSpPr>
          <p:cNvPr id="8" name="フレーム 7">
            <a:extLst>
              <a:ext uri="{FF2B5EF4-FFF2-40B4-BE49-F238E27FC236}">
                <a16:creationId xmlns:a16="http://schemas.microsoft.com/office/drawing/2014/main" id="{906277CF-F61E-0A45-AADC-F222A2998D97}"/>
              </a:ext>
            </a:extLst>
          </p:cNvPr>
          <p:cNvSpPr/>
          <p:nvPr/>
        </p:nvSpPr>
        <p:spPr>
          <a:xfrm>
            <a:off x="1846383" y="3558025"/>
            <a:ext cx="3093753" cy="449872"/>
          </a:xfrm>
          <a:prstGeom prst="frame">
            <a:avLst/>
          </a:prstGeom>
          <a:solidFill>
            <a:schemeClr val="bg1"/>
          </a:solidFill>
          <a:ln w="25400" cap="flat">
            <a:solidFill>
              <a:srgbClr val="5B9BD5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ja-JP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FFT : time space </a:t>
            </a:r>
            <a:r>
              <a:rPr lang="en-US" altLang="ja-JP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&lt;=</a:t>
            </a:r>
            <a:r>
              <a:rPr lang="en-US" altLang="ja-JP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freq. space</a:t>
            </a:r>
            <a:endParaRPr kumimoji="0" lang="ja-JP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  <p:graphicFrame>
        <p:nvGraphicFramePr>
          <p:cNvPr id="9" name="表 8">
            <a:extLst>
              <a:ext uri="{FF2B5EF4-FFF2-40B4-BE49-F238E27FC236}">
                <a16:creationId xmlns:a16="http://schemas.microsoft.com/office/drawing/2014/main" id="{53AD44A5-1D2A-5046-BE2F-75E59CAB29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964746"/>
              </p:ext>
            </p:extLst>
          </p:nvPr>
        </p:nvGraphicFramePr>
        <p:xfrm>
          <a:off x="1846383" y="3088111"/>
          <a:ext cx="2404704" cy="2667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404704">
                  <a:extLst>
                    <a:ext uri="{9D8B030D-6E8A-4147-A177-3AD203B41FA5}">
                      <a16:colId xmlns:a16="http://schemas.microsoft.com/office/drawing/2014/main" val="2419621535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600" b="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　</a:t>
                      </a:r>
                      <a:r>
                        <a:rPr lang="en-US" altLang="ja-JP" sz="1600" b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compute in freq. space</a:t>
                      </a:r>
                      <a:endParaRPr lang="ja-JP" altLang="en-US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744705"/>
                  </a:ext>
                </a:extLst>
              </a:tr>
            </a:tbl>
          </a:graphicData>
        </a:graphic>
      </p:graphicFrame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BBEF451C-6854-6748-AFC8-E5B4C7E33AFE}"/>
              </a:ext>
            </a:extLst>
          </p:cNvPr>
          <p:cNvGrpSpPr/>
          <p:nvPr/>
        </p:nvGrpSpPr>
        <p:grpSpPr>
          <a:xfrm>
            <a:off x="1281059" y="1601761"/>
            <a:ext cx="2164858" cy="2989792"/>
            <a:chOff x="1281059" y="1601761"/>
            <a:chExt cx="2164858" cy="2989792"/>
          </a:xfrm>
        </p:grpSpPr>
        <p:sp>
          <p:nvSpPr>
            <p:cNvPr id="13" name="円弧 12">
              <a:extLst>
                <a:ext uri="{FF2B5EF4-FFF2-40B4-BE49-F238E27FC236}">
                  <a16:creationId xmlns:a16="http://schemas.microsoft.com/office/drawing/2014/main" id="{192E59A4-17B7-3E46-9170-109943709848}"/>
                </a:ext>
              </a:extLst>
            </p:cNvPr>
            <p:cNvSpPr/>
            <p:nvPr/>
          </p:nvSpPr>
          <p:spPr>
            <a:xfrm rot="10800000">
              <a:off x="1281059" y="1601762"/>
              <a:ext cx="2164858" cy="2989791"/>
            </a:xfrm>
            <a:prstGeom prst="arc">
              <a:avLst/>
            </a:prstGeom>
            <a:noFill/>
            <a:ln w="25400" cap="flat">
              <a:solidFill>
                <a:srgbClr val="5B9BD5"/>
              </a:solidFill>
              <a:prstDash val="sysDash"/>
              <a:bevel/>
              <a:headEnd type="oval" w="lg" len="lg"/>
              <a:tailEnd type="none" w="med" len="med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円弧 13">
              <a:extLst>
                <a:ext uri="{FF2B5EF4-FFF2-40B4-BE49-F238E27FC236}">
                  <a16:creationId xmlns:a16="http://schemas.microsoft.com/office/drawing/2014/main" id="{F41E99BA-D90C-0341-A9D7-CEBA14641985}"/>
                </a:ext>
              </a:extLst>
            </p:cNvPr>
            <p:cNvSpPr/>
            <p:nvPr/>
          </p:nvSpPr>
          <p:spPr>
            <a:xfrm rot="10800000" flipV="1">
              <a:off x="1281059" y="1601761"/>
              <a:ext cx="2164858" cy="2989791"/>
            </a:xfrm>
            <a:prstGeom prst="arc">
              <a:avLst/>
            </a:prstGeom>
            <a:noFill/>
            <a:ln w="25400" cap="flat">
              <a:solidFill>
                <a:srgbClr val="5B9BD5"/>
              </a:solidFill>
              <a:prstDash val="sysDash"/>
              <a:bevel/>
              <a:headEnd type="triangle" w="lg" len="lg"/>
              <a:tailEnd type="none" w="med" len="sm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ja-JP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15" name="曲線コネクタ 14">
            <a:extLst>
              <a:ext uri="{FF2B5EF4-FFF2-40B4-BE49-F238E27FC236}">
                <a16:creationId xmlns:a16="http://schemas.microsoft.com/office/drawing/2014/main" id="{0C416E50-B01A-C04F-B581-5B18A6239D8F}"/>
              </a:ext>
            </a:extLst>
          </p:cNvPr>
          <p:cNvCxnSpPr>
            <a:cxnSpLocks/>
          </p:cNvCxnSpPr>
          <p:nvPr/>
        </p:nvCxnSpPr>
        <p:spPr>
          <a:xfrm rot="8160000" flipH="1" flipV="1">
            <a:off x="2163205" y="1097074"/>
            <a:ext cx="613220" cy="582636"/>
          </a:xfrm>
          <a:prstGeom prst="curvedConnector3">
            <a:avLst>
              <a:gd name="adj1" fmla="val 55699"/>
            </a:avLst>
          </a:prstGeom>
          <a:noFill/>
          <a:ln w="25400" cap="flat">
            <a:solidFill>
              <a:srgbClr val="5B9BD5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曲線コネクタ 15">
            <a:extLst>
              <a:ext uri="{FF2B5EF4-FFF2-40B4-BE49-F238E27FC236}">
                <a16:creationId xmlns:a16="http://schemas.microsoft.com/office/drawing/2014/main" id="{6C7292C8-3A7C-9544-807E-94EA3B8E86F4}"/>
              </a:ext>
            </a:extLst>
          </p:cNvPr>
          <p:cNvCxnSpPr>
            <a:cxnSpLocks/>
          </p:cNvCxnSpPr>
          <p:nvPr/>
        </p:nvCxnSpPr>
        <p:spPr>
          <a:xfrm rot="8160000" flipH="1" flipV="1">
            <a:off x="2163204" y="4734394"/>
            <a:ext cx="613220" cy="582636"/>
          </a:xfrm>
          <a:prstGeom prst="curvedConnector3">
            <a:avLst>
              <a:gd name="adj1" fmla="val 55699"/>
            </a:avLst>
          </a:prstGeom>
          <a:noFill/>
          <a:ln w="25400" cap="flat">
            <a:solidFill>
              <a:srgbClr val="5B9BD5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2615215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285E8B-8A39-8C44-8BAF-7F55AD71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48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597F51-E5DB-9144-8B31-05C9EB3615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353855" cy="4198936"/>
          </a:xfrm>
        </p:spPr>
        <p:txBody>
          <a:bodyPr/>
          <a:lstStyle/>
          <a:p>
            <a:endParaRPr lang="en-US" altLang="ja-JP" dirty="0"/>
          </a:p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F2FB997-CBB2-9D48-A0BF-42A3C71B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SSL2-FFT vs FFTW on </a:t>
            </a:r>
            <a:r>
              <a:rPr kumimoji="1" lang="en-US" altLang="ja-JP" dirty="0" err="1"/>
              <a:t>Fugaku</a:t>
            </a:r>
            <a:r>
              <a:rPr kumimoji="1" lang="en-US" altLang="ja-JP" dirty="0"/>
              <a:t> – simple 1D benchmark</a:t>
            </a:r>
            <a:endParaRPr kumimoji="1" lang="ja-JP" altLang="en-US"/>
          </a:p>
        </p:txBody>
      </p:sp>
      <p:sp>
        <p:nvSpPr>
          <p:cNvPr id="11" name="テキスト プレースホルダー 2">
            <a:extLst>
              <a:ext uri="{FF2B5EF4-FFF2-40B4-BE49-F238E27FC236}">
                <a16:creationId xmlns:a16="http://schemas.microsoft.com/office/drawing/2014/main" id="{032FAA35-23CF-ED4F-806F-E54BDC26FEDD}"/>
              </a:ext>
            </a:extLst>
          </p:cNvPr>
          <p:cNvSpPr txBox="1">
            <a:spLocks/>
          </p:cNvSpPr>
          <p:nvPr/>
        </p:nvSpPr>
        <p:spPr>
          <a:xfrm>
            <a:off x="479427" y="654051"/>
            <a:ext cx="8131175" cy="4198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3597" indent="-203597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80000"/>
              <a:buFont typeface="Wingdings" panose="05000000000000000000" pitchFamily="2" charset="2"/>
              <a:buChar char="l"/>
              <a:defRPr sz="1600" b="1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1pPr>
            <a:lvl2pPr marL="407194" indent="-207169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65000"/>
              <a:buFont typeface="Wingdings" panose="05000000000000000000" pitchFamily="2" charset="2"/>
              <a:buChar char="l"/>
              <a:defRPr sz="1600" b="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2pPr>
            <a:lvl3pPr marL="607219" indent="-200025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45000"/>
              <a:buFont typeface="Wingdings" panose="05000000000000000000" pitchFamily="2" charset="2"/>
              <a:buChar char="l"/>
              <a:defRPr sz="1600" b="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3pPr>
            <a:lvl4pPr marL="808435" indent="-201216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130000"/>
              <a:buFont typeface="Adobe Caslon Pro Bold" panose="0205070206050A020403" pitchFamily="18" charset="0"/>
              <a:buChar char="-"/>
              <a:defRPr sz="160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4pPr>
            <a:lvl5pPr marL="1009650" indent="-201216">
              <a:lnSpc>
                <a:spcPct val="80000"/>
              </a:lnSpc>
              <a:spcBef>
                <a:spcPts val="600"/>
              </a:spcBef>
              <a:buClr>
                <a:srgbClr val="B01F28"/>
              </a:buClr>
              <a:buSzPct val="110000"/>
              <a:buFont typeface="Adobe Caslon Pro" panose="0205050205050A020403" pitchFamily="18" charset="0"/>
              <a:buChar char="-"/>
              <a:defRPr sz="1600">
                <a:latin typeface="Helvetica" pitchFamily="2" charset="0"/>
                <a:ea typeface="Meiryo UI" panose="020B0604030504040204" pitchFamily="50" charset="-128"/>
                <a:cs typeface="Helvetica" pitchFamily="2" charset="0"/>
                <a:sym typeface="Meiryo UI"/>
              </a:defRPr>
            </a:lvl5pPr>
            <a:lvl6pPr marL="1714500" indent="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Meiryo UI" panose="020B0604030504040204" pitchFamily="50" charset="-128"/>
              <a:buNone/>
              <a:defRPr sz="1200">
                <a:latin typeface="Meiryo UI"/>
                <a:ea typeface="Meiryo UI"/>
                <a:cs typeface="Meiryo UI"/>
                <a:sym typeface="Meiryo UI"/>
              </a:defRPr>
            </a:lvl6pPr>
            <a:lvl7pPr marL="22098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7pPr>
            <a:lvl8pPr marL="25527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8pPr>
            <a:lvl9pPr marL="2895600" indent="-152400">
              <a:lnSpc>
                <a:spcPct val="90000"/>
              </a:lnSpc>
              <a:spcBef>
                <a:spcPts val="750"/>
              </a:spcBef>
              <a:buClr>
                <a:srgbClr val="B01F28"/>
              </a:buClr>
              <a:buSzPct val="100000"/>
              <a:buFont typeface="Wingdings"/>
              <a:buChar char="•"/>
              <a:defRPr sz="1200">
                <a:latin typeface="Meiryo UI"/>
                <a:ea typeface="Meiryo UI"/>
                <a:cs typeface="Meiryo UI"/>
                <a:sym typeface="Meiryo UI"/>
              </a:defRPr>
            </a:lvl9pPr>
          </a:lstStyle>
          <a:p>
            <a:r>
              <a:rPr kumimoji="1" lang="en-US" altLang="ja-JP" dirty="0"/>
              <a:t>Closer look at the transformation (F+B) phase only</a:t>
            </a:r>
          </a:p>
          <a:p>
            <a:pPr lvl="1"/>
            <a:r>
              <a:rPr kumimoji="1" lang="en-US" altLang="ja-JP" dirty="0"/>
              <a:t>Performance bar in narrow scale</a:t>
            </a:r>
          </a:p>
          <a:p>
            <a:pPr lvl="1"/>
            <a:r>
              <a:rPr kumimoji="1" lang="en-US" altLang="ja-JP" dirty="0"/>
              <a:t>SSL2 and FFTW PATIENT/EXHAUSTIVE performance is close</a:t>
            </a:r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B95C562-2254-5840-A8E8-91C7FD331C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47" y="1408016"/>
            <a:ext cx="8463920" cy="357192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A579B89-B950-6349-AE77-98B52B40DA35}"/>
              </a:ext>
            </a:extLst>
          </p:cNvPr>
          <p:cNvSpPr txBox="1"/>
          <p:nvPr/>
        </p:nvSpPr>
        <p:spPr>
          <a:xfrm rot="19220657">
            <a:off x="2646080" y="1902348"/>
            <a:ext cx="2785374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ja-JP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Neue"/>
              </a:rPr>
              <a:t>Needs revise</a:t>
            </a:r>
            <a:endParaRPr kumimoji="0" lang="ja-JP" altLang="en-US" sz="36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4217875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79D0A00B-7D18-1B49-914B-9641F2E23D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4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0F8B158-8DD5-9648-A28C-E1ED740FA7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8" y="654050"/>
            <a:ext cx="6515138" cy="4333585"/>
          </a:xfrm>
        </p:spPr>
        <p:txBody>
          <a:bodyPr/>
          <a:lstStyle/>
          <a:p>
            <a:pPr lvl="1"/>
            <a:r>
              <a:rPr kumimoji="1" lang="en-US" altLang="ja-JP" dirty="0"/>
              <a:t>FFT libraries support serial/thread/distributed FFTs</a:t>
            </a:r>
          </a:p>
          <a:p>
            <a:pPr lvl="1"/>
            <a:r>
              <a:rPr kumimoji="1" lang="en-US" altLang="ja-JP" dirty="0"/>
              <a:t>Serial use</a:t>
            </a:r>
          </a:p>
          <a:p>
            <a:pPr lvl="2"/>
            <a:r>
              <a:rPr kumimoji="1" lang="en-US" altLang="ja-JP" dirty="0"/>
              <a:t>Single process application using single thread </a:t>
            </a:r>
            <a:r>
              <a:rPr kumimoji="1" lang="en-US" altLang="ja-JP" baseline="30000" dirty="0"/>
              <a:t>(*1)</a:t>
            </a:r>
          </a:p>
          <a:p>
            <a:pPr lvl="2"/>
            <a:r>
              <a:rPr kumimoji="1" lang="en-US" altLang="ja-JP" dirty="0"/>
              <a:t>MPI parallel application with each process calling serial FFT </a:t>
            </a:r>
            <a:r>
              <a:rPr kumimoji="1" lang="en-US" altLang="ja-JP" baseline="30000" dirty="0"/>
              <a:t>(*2)</a:t>
            </a:r>
          </a:p>
          <a:p>
            <a:pPr lvl="1"/>
            <a:r>
              <a:rPr kumimoji="1" lang="en-US" altLang="ja-JP" dirty="0"/>
              <a:t>Thread use</a:t>
            </a:r>
          </a:p>
          <a:p>
            <a:pPr lvl="2"/>
            <a:r>
              <a:rPr kumimoji="1" lang="en-US" altLang="ja-JP" dirty="0"/>
              <a:t>Serial FFT (*1 and/or *2) is computed using thread parallelism</a:t>
            </a:r>
          </a:p>
          <a:p>
            <a:pPr lvl="1"/>
            <a:r>
              <a:rPr kumimoji="1" lang="en-US" altLang="ja-JP" dirty="0"/>
              <a:t>Distributed use</a:t>
            </a:r>
          </a:p>
          <a:p>
            <a:pPr lvl="2"/>
            <a:r>
              <a:rPr kumimoji="1" lang="en-US" altLang="ja-JP" dirty="0"/>
              <a:t>Each MPI processes keep some portion of the total data</a:t>
            </a:r>
          </a:p>
          <a:p>
            <a:pPr lvl="1"/>
            <a:r>
              <a:rPr kumimoji="1" lang="en-US" altLang="ja-JP" dirty="0"/>
              <a:t>Programming effort</a:t>
            </a:r>
          </a:p>
          <a:p>
            <a:pPr lvl="2"/>
            <a:r>
              <a:rPr kumimoji="1" lang="en-US" altLang="ja-JP" dirty="0"/>
              <a:t>Serial and thread FFT routines have simple argument interface</a:t>
            </a:r>
          </a:p>
          <a:p>
            <a:pPr lvl="2"/>
            <a:r>
              <a:rPr kumimoji="1" lang="en-US" altLang="ja-JP" dirty="0"/>
              <a:t>Distributed FFT routines may require data layout study coupled with the application</a:t>
            </a:r>
          </a:p>
          <a:p>
            <a:pPr lvl="1"/>
            <a:r>
              <a:rPr kumimoji="1" lang="en-US" altLang="ja-JP" dirty="0"/>
              <a:t>Performance consideration</a:t>
            </a:r>
          </a:p>
          <a:p>
            <a:pPr lvl="2"/>
            <a:r>
              <a:rPr kumimoji="1" lang="en-US" altLang="ja-JP" dirty="0"/>
              <a:t>architecture fitness, parallel model in FFT, the data size and shape</a:t>
            </a:r>
          </a:p>
          <a:p>
            <a:pPr lvl="1"/>
            <a:endParaRPr kumimoji="1" lang="en-US" altLang="ja-JP" dirty="0"/>
          </a:p>
          <a:p>
            <a:pPr lvl="1"/>
            <a:endParaRPr kumimoji="1" lang="en-US" altLang="ja-JP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FC085AC6-2614-D047-9DF7-0DEA2A632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FFT in serial and parallel context</a:t>
            </a:r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6593299-C14B-A848-9A98-A7317FD7D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0016" y="873186"/>
            <a:ext cx="2596484" cy="270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312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36479C2F-1AAB-6141-9036-9035B2873E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49</a:t>
            </a:fld>
            <a:endParaRPr lang="ja-JP" altLang="en-US"/>
          </a:p>
        </p:txBody>
      </p:sp>
      <p:sp>
        <p:nvSpPr>
          <p:cNvPr id="3" name="タイトル 2">
            <a:extLst>
              <a:ext uri="{FF2B5EF4-FFF2-40B4-BE49-F238E27FC236}">
                <a16:creationId xmlns:a16="http://schemas.microsoft.com/office/drawing/2014/main" id="{37970158-1A67-4C48-8D72-0DC2F91D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639" y="2054222"/>
            <a:ext cx="7062218" cy="2183670"/>
          </a:xfrm>
        </p:spPr>
        <p:txBody>
          <a:bodyPr/>
          <a:lstStyle/>
          <a:p>
            <a:pPr algn="ctr"/>
            <a:r>
              <a:rPr kumimoji="1" lang="en-US" altLang="ja-JP" dirty="0"/>
              <a:t>FFT libraries on </a:t>
            </a:r>
            <a:r>
              <a:rPr kumimoji="1" lang="en-US" altLang="ja-JP" dirty="0" err="1"/>
              <a:t>Fugaku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en-US" altLang="ja-JP" dirty="0"/>
              <a:t> performance experiments using FFTW and SSL2/FFT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kumimoji="1" lang="en-US" altLang="ja-JP" dirty="0"/>
              <a:t>2022/11/9 Kazunori </a:t>
            </a:r>
            <a:r>
              <a:rPr kumimoji="1" lang="en-US" altLang="ja-JP" dirty="0" err="1"/>
              <a:t>Mikami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7271307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285E8B-8A39-8C44-8BAF-7F55AD71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5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597F51-E5DB-9144-8B31-05C9EB3615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0"/>
            <a:ext cx="8466741" cy="4198939"/>
          </a:xfrm>
        </p:spPr>
        <p:txBody>
          <a:bodyPr/>
          <a:lstStyle/>
          <a:p>
            <a:r>
              <a:rPr lang="en-US" altLang="ja-JP" dirty="0"/>
              <a:t>FFTW executes FFT in two phases – plan and transformation</a:t>
            </a:r>
          </a:p>
          <a:p>
            <a:pPr lvl="1"/>
            <a:r>
              <a:rPr lang="en-US" altLang="ja-JP" dirty="0"/>
              <a:t>an appropriate plan is required for each of forward and backward transformation</a:t>
            </a:r>
          </a:p>
          <a:p>
            <a:pPr lvl="1"/>
            <a:r>
              <a:rPr lang="en-US" altLang="ja-JP" dirty="0" err="1"/>
              <a:t>fftw_execute</a:t>
            </a:r>
            <a:r>
              <a:rPr lang="en-US" altLang="ja-JP" dirty="0"/>
              <a:t>() for all type of transformation</a:t>
            </a:r>
          </a:p>
          <a:p>
            <a:pPr lvl="1"/>
            <a:r>
              <a:rPr lang="en-US" altLang="ja-JP" dirty="0"/>
              <a:t>The total execution time is the sum of plan and transformation</a:t>
            </a:r>
          </a:p>
          <a:p>
            <a:r>
              <a:rPr lang="en-US" altLang="ja-JP" dirty="0"/>
              <a:t>Choosing an appropriate plan often requires tedious try and error effort</a:t>
            </a:r>
          </a:p>
          <a:p>
            <a:pPr lvl="1"/>
            <a:r>
              <a:rPr lang="en-US" altLang="ja-JP" dirty="0"/>
              <a:t>Depends on data type (</a:t>
            </a:r>
            <a:r>
              <a:rPr lang="en-US" altLang="ja-JP" dirty="0" err="1"/>
              <a:t>type:complex</a:t>
            </a:r>
            <a:r>
              <a:rPr lang="en-US" altLang="ja-JP" dirty="0"/>
              <a:t>/real/both, space:1D/2D/3D/</a:t>
            </a:r>
            <a:r>
              <a:rPr lang="en-US" altLang="ja-JP" dirty="0" err="1"/>
              <a:t>nD</a:t>
            </a:r>
            <a:r>
              <a:rPr lang="en-US" altLang="ja-JP" dirty="0"/>
              <a:t>/multiple1D)</a:t>
            </a:r>
          </a:p>
          <a:p>
            <a:pPr lvl="1"/>
            <a:r>
              <a:rPr lang="en-US" altLang="ja-JP" dirty="0"/>
              <a:t>Depends on the plan option</a:t>
            </a:r>
          </a:p>
          <a:p>
            <a:pPr lvl="2"/>
            <a:r>
              <a:rPr lang="en-US" altLang="ja-JP" dirty="0"/>
              <a:t>Choice of plan: </a:t>
            </a:r>
          </a:p>
          <a:p>
            <a:pPr lvl="3"/>
            <a:r>
              <a:rPr lang="en-US" altLang="ja-JP" dirty="0"/>
              <a:t>FFTW_ESTIMATE, FFTW_MEASURE, FFTW_PATIENT, FFTW_EXHAUSTIVE</a:t>
            </a:r>
          </a:p>
          <a:p>
            <a:pPr lvl="3"/>
            <a:r>
              <a:rPr lang="en-US" altLang="ja-JP" dirty="0"/>
              <a:t>fast initialization, slow transform &lt; ------&gt; slower initialization, faster transformation</a:t>
            </a:r>
          </a:p>
          <a:p>
            <a:pPr lvl="2"/>
            <a:r>
              <a:rPr kumimoji="1" lang="en-US" altLang="ja-JP" dirty="0"/>
              <a:t>Consideration in using FFTW : Does the FFT size stay constant, or does it change?</a:t>
            </a:r>
          </a:p>
          <a:p>
            <a:pPr lvl="3"/>
            <a:r>
              <a:rPr lang="en-US" altLang="ja-JP" dirty="0"/>
              <a:t>For an application that calls a plan only once and repeats the same size FFTs:</a:t>
            </a:r>
          </a:p>
          <a:p>
            <a:pPr lvl="4"/>
            <a:r>
              <a:rPr lang="en-US" altLang="ja-JP" dirty="0"/>
              <a:t>=&gt; FFTW_PATIENT or FFTW_EXHAUSTIVE can be a good choice</a:t>
            </a:r>
          </a:p>
          <a:p>
            <a:pPr lvl="3"/>
            <a:r>
              <a:rPr lang="en-US" altLang="ja-JP" dirty="0"/>
              <a:t>For an application that calls plans many times (for different FFT size):</a:t>
            </a:r>
          </a:p>
          <a:p>
            <a:pPr lvl="4"/>
            <a:r>
              <a:rPr lang="en-US" altLang="ja-JP" dirty="0"/>
              <a:t>=&gt; FFTW_ESTIMATE or FFTW_MEASURE can be a good choice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F2FB997-CBB2-9D48-A0BF-42A3C71B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FFTW – some notes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742782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46285E8B-8A39-8C44-8BAF-7F55AD7160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6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6597F51-E5DB-9144-8B31-05C9EB3615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353855" cy="4198936"/>
          </a:xfrm>
        </p:spPr>
        <p:txBody>
          <a:bodyPr/>
          <a:lstStyle/>
          <a:p>
            <a:r>
              <a:rPr lang="en-US" altLang="ja-JP" dirty="0"/>
              <a:t>SSL routines handle both of setup(a.k.a. plan) and transformation in one call</a:t>
            </a:r>
          </a:p>
          <a:p>
            <a:pPr lvl="1"/>
            <a:r>
              <a:rPr lang="en-US" altLang="ja-JP" dirty="0"/>
              <a:t>No separate call is required for setup. Instead, provide an argument to do setup or not.</a:t>
            </a:r>
          </a:p>
          <a:p>
            <a:pPr lvl="1"/>
            <a:r>
              <a:rPr lang="en-US" altLang="ja-JP" dirty="0"/>
              <a:t>Choose an appropriate routine for the transformation</a:t>
            </a:r>
          </a:p>
          <a:p>
            <a:r>
              <a:rPr lang="en-US" altLang="ja-JP" dirty="0"/>
              <a:t>Choosing an appropriate routine can be bothering</a:t>
            </a:r>
          </a:p>
          <a:p>
            <a:pPr lvl="1"/>
            <a:r>
              <a:rPr lang="en-US" altLang="ja-JP" dirty="0"/>
              <a:t>Must choose a routine depending on</a:t>
            </a:r>
          </a:p>
          <a:p>
            <a:pPr lvl="2"/>
            <a:r>
              <a:rPr lang="en-US" altLang="ja-JP" dirty="0"/>
              <a:t>data type (complex/real/both)</a:t>
            </a:r>
          </a:p>
          <a:p>
            <a:pPr lvl="2"/>
            <a:r>
              <a:rPr lang="en-US" altLang="ja-JP" dirty="0"/>
              <a:t>space type (1D/2D/3D/multiple1D)</a:t>
            </a:r>
          </a:p>
          <a:p>
            <a:pPr lvl="2"/>
            <a:r>
              <a:rPr lang="en-US" altLang="ja-JP" dirty="0"/>
              <a:t>radix restriction</a:t>
            </a:r>
          </a:p>
          <a:p>
            <a:pPr lvl="2"/>
            <a:r>
              <a:rPr lang="en-US" altLang="ja-JP" dirty="0"/>
              <a:t>parallel type (serial/threaded/distributed)</a:t>
            </a:r>
          </a:p>
          <a:p>
            <a:pPr lvl="1"/>
            <a:r>
              <a:rPr lang="en-US" altLang="ja-JP" dirty="0"/>
              <a:t>Some routines require complex data arrays, others require separate real and imaginary data arrays…</a:t>
            </a:r>
          </a:p>
          <a:p>
            <a:endParaRPr kumimoji="1" lang="ja-JP" altLang="en-US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F2FB997-CBB2-9D48-A0BF-42A3C71BD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SSLII FFT– some notes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045219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8D4C91B-F5B3-EC48-9669-F30C75FB8F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7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9D22434-13C6-0140-A83D-76537D13B6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263979" cy="4353378"/>
          </a:xfrm>
        </p:spPr>
        <p:txBody>
          <a:bodyPr numCol="2"/>
          <a:lstStyle/>
          <a:p>
            <a:pPr marL="0" indent="0">
              <a:buNone/>
            </a:pPr>
            <a:r>
              <a:rPr kumimoji="1" lang="en-US" altLang="ja-JP" sz="1100" b="0" dirty="0"/>
              <a:t>//</a:t>
            </a:r>
          </a:p>
          <a:p>
            <a:pPr marL="0" indent="0">
              <a:buNone/>
            </a:pPr>
            <a:r>
              <a:rPr kumimoji="1" lang="en-US" altLang="ja-JP" sz="1100" b="0" dirty="0"/>
              <a:t>// FFTW3 1D complex FFT sample program in C</a:t>
            </a:r>
          </a:p>
          <a:p>
            <a:pPr marL="0" indent="0">
              <a:buNone/>
            </a:pPr>
            <a:r>
              <a:rPr kumimoji="1" lang="en-US" altLang="ja-JP" sz="1100" b="0" dirty="0"/>
              <a:t>//</a:t>
            </a:r>
          </a:p>
          <a:p>
            <a:pPr marL="0" indent="0">
              <a:buNone/>
            </a:pPr>
            <a:r>
              <a:rPr kumimoji="1" lang="en-US" altLang="ja-JP" sz="1100" b="0" dirty="0"/>
              <a:t>#include &lt;</a:t>
            </a:r>
            <a:r>
              <a:rPr kumimoji="1" lang="en-US" altLang="ja-JP" sz="1100" b="0" dirty="0" err="1"/>
              <a:t>complex.h</a:t>
            </a:r>
            <a:r>
              <a:rPr kumimoji="1" lang="en-US" altLang="ja-JP" sz="1100" b="0" dirty="0"/>
              <a:t>&gt;</a:t>
            </a:r>
          </a:p>
          <a:p>
            <a:pPr marL="0" indent="0">
              <a:buNone/>
            </a:pPr>
            <a:r>
              <a:rPr kumimoji="1" lang="en-US" altLang="ja-JP" sz="1100" b="0" dirty="0">
                <a:solidFill>
                  <a:srgbClr val="0432FF"/>
                </a:solidFill>
              </a:rPr>
              <a:t>#include &lt;fftw3.h&gt;</a:t>
            </a:r>
          </a:p>
          <a:p>
            <a:pPr marL="0" indent="0">
              <a:buNone/>
            </a:pPr>
            <a:r>
              <a:rPr kumimoji="1" lang="en-US" altLang="ja-JP" sz="1100" b="0" dirty="0" err="1"/>
              <a:t>int</a:t>
            </a:r>
            <a:r>
              <a:rPr kumimoji="1" lang="en-US" altLang="ja-JP" sz="1100" b="0" dirty="0"/>
              <a:t> main(</a:t>
            </a:r>
            <a:r>
              <a:rPr kumimoji="1" lang="en-US" altLang="ja-JP" sz="1100" b="0" dirty="0" err="1"/>
              <a:t>int</a:t>
            </a:r>
            <a:r>
              <a:rPr kumimoji="1" lang="en-US" altLang="ja-JP" sz="1100" b="0" dirty="0"/>
              <a:t> </a:t>
            </a:r>
            <a:r>
              <a:rPr kumimoji="1" lang="en-US" altLang="ja-JP" sz="1100" b="0" dirty="0" err="1"/>
              <a:t>argc</a:t>
            </a:r>
            <a:r>
              <a:rPr kumimoji="1" lang="en-US" altLang="ja-JP" sz="1100" b="0" dirty="0"/>
              <a:t>, char **</a:t>
            </a:r>
            <a:r>
              <a:rPr kumimoji="1" lang="en-US" altLang="ja-JP" sz="1100" b="0" dirty="0" err="1"/>
              <a:t>argv</a:t>
            </a:r>
            <a:r>
              <a:rPr kumimoji="1" lang="en-US" altLang="ja-JP" sz="1100" b="0" dirty="0"/>
              <a:t>)</a:t>
            </a:r>
          </a:p>
          <a:p>
            <a:pPr marL="0" indent="0">
              <a:buNone/>
            </a:pPr>
            <a:r>
              <a:rPr kumimoji="1" lang="en-US" altLang="ja-JP" sz="1100" b="0" dirty="0"/>
              <a:t>{</a:t>
            </a:r>
          </a:p>
          <a:p>
            <a:pPr marL="0" indent="0">
              <a:buNone/>
            </a:pPr>
            <a:r>
              <a:rPr kumimoji="1" lang="en-US" altLang="ja-JP" sz="1100" b="0" dirty="0" err="1"/>
              <a:t>const</a:t>
            </a:r>
            <a:r>
              <a:rPr kumimoji="1" lang="en-US" altLang="ja-JP" sz="1100" b="0" dirty="0"/>
              <a:t> </a:t>
            </a:r>
            <a:r>
              <a:rPr kumimoji="1" lang="en-US" altLang="ja-JP" sz="1100" b="0" dirty="0" err="1"/>
              <a:t>ptrdiff_t</a:t>
            </a:r>
            <a:r>
              <a:rPr kumimoji="1" lang="en-US" altLang="ja-JP" sz="1100" b="0" dirty="0"/>
              <a:t> </a:t>
            </a:r>
            <a:r>
              <a:rPr kumimoji="1" lang="en-US" altLang="ja-JP" sz="1100" b="0" dirty="0" err="1"/>
              <a:t>nx_dim</a:t>
            </a:r>
            <a:r>
              <a:rPr kumimoji="1" lang="en-US" altLang="ja-JP" sz="1100" b="0" dirty="0"/>
              <a:t>=8;</a:t>
            </a:r>
          </a:p>
          <a:p>
            <a:pPr marL="0" indent="0">
              <a:buNone/>
            </a:pPr>
            <a:r>
              <a:rPr kumimoji="1" lang="en-US" altLang="ja-JP" sz="1100" b="0" dirty="0" err="1"/>
              <a:t>fftw_plan</a:t>
            </a:r>
            <a:r>
              <a:rPr kumimoji="1" lang="en-US" altLang="ja-JP" sz="1100" b="0" dirty="0"/>
              <a:t> plan, </a:t>
            </a:r>
            <a:r>
              <a:rPr kumimoji="1" lang="en-US" altLang="ja-JP" sz="1100" b="0" dirty="0" err="1"/>
              <a:t>pinv</a:t>
            </a:r>
            <a:r>
              <a:rPr kumimoji="1" lang="en-US" altLang="ja-JP" sz="1100" b="0" dirty="0"/>
              <a:t>;</a:t>
            </a:r>
          </a:p>
          <a:p>
            <a:pPr marL="0" indent="0">
              <a:buNone/>
            </a:pPr>
            <a:r>
              <a:rPr kumimoji="1" lang="en-US" altLang="ja-JP" sz="1100" b="0" dirty="0" err="1"/>
              <a:t>fftw_complex</a:t>
            </a:r>
            <a:r>
              <a:rPr kumimoji="1" lang="en-US" altLang="ja-JP" sz="1100" b="0" dirty="0"/>
              <a:t> *</a:t>
            </a:r>
            <a:r>
              <a:rPr kumimoji="1" lang="en-US" altLang="ja-JP" sz="1100" b="0" dirty="0" err="1"/>
              <a:t>indata</a:t>
            </a:r>
            <a:r>
              <a:rPr kumimoji="1" lang="en-US" altLang="ja-JP" sz="1100" b="0" dirty="0"/>
              <a:t>, *</a:t>
            </a:r>
            <a:r>
              <a:rPr kumimoji="1" lang="en-US" altLang="ja-JP" sz="1100" b="0" dirty="0" err="1"/>
              <a:t>outdata</a:t>
            </a:r>
            <a:r>
              <a:rPr kumimoji="1" lang="en-US" altLang="ja-JP" sz="1100" b="0" dirty="0"/>
              <a:t>;</a:t>
            </a:r>
          </a:p>
          <a:p>
            <a:pPr marL="0" indent="0">
              <a:buNone/>
            </a:pPr>
            <a:r>
              <a:rPr kumimoji="1" lang="en-US" altLang="ja-JP" sz="1100" b="0" dirty="0" err="1"/>
              <a:t>int</a:t>
            </a:r>
            <a:r>
              <a:rPr kumimoji="1" lang="en-US" altLang="ja-JP" sz="1100" b="0" dirty="0"/>
              <a:t> 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;</a:t>
            </a:r>
          </a:p>
          <a:p>
            <a:pPr marL="0" indent="0">
              <a:buNone/>
            </a:pPr>
            <a:r>
              <a:rPr kumimoji="1" lang="en-US" altLang="ja-JP" sz="1100" b="0" dirty="0" err="1">
                <a:solidFill>
                  <a:srgbClr val="0432FF"/>
                </a:solidFill>
              </a:rPr>
              <a:t>indata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 = 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fftw_alloc_complex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(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nx_dim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);</a:t>
            </a:r>
          </a:p>
          <a:p>
            <a:pPr marL="0" indent="0">
              <a:buNone/>
            </a:pPr>
            <a:r>
              <a:rPr kumimoji="1" lang="en-US" altLang="ja-JP" sz="1100" b="0" dirty="0" err="1">
                <a:solidFill>
                  <a:srgbClr val="0432FF"/>
                </a:solidFill>
              </a:rPr>
              <a:t>outdata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 = 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fftw_alloc_complex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(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nx_dim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);</a:t>
            </a:r>
          </a:p>
          <a:p>
            <a:pPr marL="0" indent="0">
              <a:buNone/>
            </a:pPr>
            <a:r>
              <a:rPr kumimoji="1" lang="en-US" altLang="ja-JP" sz="1100" b="0" dirty="0"/>
              <a:t>// set the input data </a:t>
            </a:r>
          </a:p>
          <a:p>
            <a:pPr marL="0" indent="0">
              <a:buNone/>
            </a:pPr>
            <a:r>
              <a:rPr kumimoji="1" lang="en-US" altLang="ja-JP" sz="1100" b="0" dirty="0"/>
              <a:t>for (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=0; 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&lt;</a:t>
            </a:r>
            <a:r>
              <a:rPr kumimoji="1" lang="en-US" altLang="ja-JP" sz="1100" b="0" dirty="0" err="1"/>
              <a:t>nx_dim</a:t>
            </a:r>
            <a:r>
              <a:rPr kumimoji="1" lang="en-US" altLang="ja-JP" sz="1100" b="0" dirty="0"/>
              <a:t>; ++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) { </a:t>
            </a:r>
            <a:r>
              <a:rPr kumimoji="1" lang="en-US" altLang="ja-JP" sz="1100" b="0" dirty="0" err="1"/>
              <a:t>indata</a:t>
            </a:r>
            <a:r>
              <a:rPr kumimoji="1" lang="en-US" altLang="ja-JP" sz="1100" b="0" dirty="0"/>
              <a:t>[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] = 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 - 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*I; }</a:t>
            </a:r>
          </a:p>
          <a:p>
            <a:pPr marL="0" indent="0">
              <a:buNone/>
            </a:pPr>
            <a:endParaRPr kumimoji="1" lang="en-US" altLang="ja-JP" sz="1100" b="0" dirty="0"/>
          </a:p>
          <a:p>
            <a:pPr marL="0" indent="0">
              <a:buNone/>
            </a:pPr>
            <a:r>
              <a:rPr kumimoji="1" lang="en-US" altLang="ja-JP" sz="1100" b="0" dirty="0"/>
              <a:t>// create plans for out of place FFT</a:t>
            </a:r>
          </a:p>
          <a:p>
            <a:pPr marL="0" indent="0">
              <a:buNone/>
            </a:pPr>
            <a:r>
              <a:rPr kumimoji="1" lang="en-US" altLang="ja-JP" sz="1100" b="0" dirty="0">
                <a:solidFill>
                  <a:srgbClr val="0432FF"/>
                </a:solidFill>
              </a:rPr>
              <a:t>plan = fftw_plan_dft_1d(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nx_dim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, 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indata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, 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outdata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, FFTW_FORWARD, FFTW_ESTIMATE);</a:t>
            </a:r>
          </a:p>
          <a:p>
            <a:pPr marL="0" indent="0">
              <a:buNone/>
            </a:pPr>
            <a:r>
              <a:rPr kumimoji="1" lang="en-US" altLang="ja-JP" sz="1100" b="0" dirty="0" err="1">
                <a:solidFill>
                  <a:srgbClr val="0432FF"/>
                </a:solidFill>
              </a:rPr>
              <a:t>pinv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 = fftw_plan_dft_1d(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nx_dim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, 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outdata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, 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indata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, FFTW_BACKWARD, FFTW_ESTIMATE);</a:t>
            </a:r>
          </a:p>
          <a:p>
            <a:pPr marL="0" indent="0">
              <a:buNone/>
            </a:pPr>
            <a:r>
              <a:rPr kumimoji="1" lang="en-US" altLang="ja-JP" sz="1100" b="0" dirty="0"/>
              <a:t>// forward transformation</a:t>
            </a:r>
          </a:p>
          <a:p>
            <a:pPr marL="0" indent="0">
              <a:buNone/>
            </a:pPr>
            <a:r>
              <a:rPr kumimoji="1" lang="en-US" altLang="ja-JP" sz="1100" b="0" dirty="0" err="1">
                <a:solidFill>
                  <a:srgbClr val="0432FF"/>
                </a:solidFill>
              </a:rPr>
              <a:t>fftw_execute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(plan);</a:t>
            </a:r>
          </a:p>
          <a:p>
            <a:pPr marL="0" indent="0">
              <a:buNone/>
            </a:pPr>
            <a:endParaRPr kumimoji="1" lang="en-US" altLang="ja-JP" sz="1100" b="0" dirty="0"/>
          </a:p>
          <a:p>
            <a:pPr marL="0" indent="0">
              <a:buNone/>
            </a:pPr>
            <a:r>
              <a:rPr kumimoji="1" lang="en-US" altLang="ja-JP" sz="1100" b="0" dirty="0" err="1"/>
              <a:t>printf</a:t>
            </a:r>
            <a:r>
              <a:rPr kumimoji="1" lang="en-US" altLang="ja-JP" sz="1100" b="0" dirty="0"/>
              <a:t>("After the FWD trans.\n");</a:t>
            </a:r>
          </a:p>
          <a:p>
            <a:pPr marL="0" indent="0">
              <a:buNone/>
            </a:pPr>
            <a:r>
              <a:rPr kumimoji="1" lang="en-US" altLang="ja-JP" sz="1100" b="0" dirty="0"/>
              <a:t>for (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=0; 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&lt;</a:t>
            </a:r>
            <a:r>
              <a:rPr kumimoji="1" lang="en-US" altLang="ja-JP" sz="1100" b="0" dirty="0" err="1"/>
              <a:t>nx_dim</a:t>
            </a:r>
            <a:r>
              <a:rPr kumimoji="1" lang="en-US" altLang="ja-JP" sz="1100" b="0" dirty="0"/>
              <a:t>; ++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) { </a:t>
            </a:r>
            <a:r>
              <a:rPr kumimoji="1" lang="en-US" altLang="ja-JP" sz="1100" b="0" dirty="0" err="1"/>
              <a:t>printf</a:t>
            </a:r>
            <a:r>
              <a:rPr kumimoji="1" lang="en-US" altLang="ja-JP" sz="1100" b="0" dirty="0"/>
              <a:t>("%20.15f, %20.15f \n", </a:t>
            </a:r>
            <a:r>
              <a:rPr kumimoji="1" lang="en-US" altLang="ja-JP" sz="1100" b="0" dirty="0" err="1"/>
              <a:t>creal</a:t>
            </a:r>
            <a:r>
              <a:rPr kumimoji="1" lang="en-US" altLang="ja-JP" sz="1100" b="0" dirty="0"/>
              <a:t>(</a:t>
            </a:r>
            <a:r>
              <a:rPr kumimoji="1" lang="en-US" altLang="ja-JP" sz="1100" b="0" dirty="0" err="1"/>
              <a:t>outdata</a:t>
            </a:r>
            <a:r>
              <a:rPr kumimoji="1" lang="en-US" altLang="ja-JP" sz="1100" b="0" dirty="0"/>
              <a:t>[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]), </a:t>
            </a:r>
            <a:r>
              <a:rPr kumimoji="1" lang="en-US" altLang="ja-JP" sz="1100" b="0" dirty="0" err="1"/>
              <a:t>cimag</a:t>
            </a:r>
            <a:r>
              <a:rPr kumimoji="1" lang="en-US" altLang="ja-JP" sz="1100" b="0" dirty="0"/>
              <a:t>(</a:t>
            </a:r>
            <a:r>
              <a:rPr kumimoji="1" lang="en-US" altLang="ja-JP" sz="1100" b="0" dirty="0" err="1"/>
              <a:t>outdata</a:t>
            </a:r>
            <a:r>
              <a:rPr kumimoji="1" lang="en-US" altLang="ja-JP" sz="1100" b="0" dirty="0"/>
              <a:t>[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])); }</a:t>
            </a:r>
          </a:p>
          <a:p>
            <a:pPr marL="0" indent="0">
              <a:buNone/>
            </a:pPr>
            <a:endParaRPr kumimoji="1" lang="en-US" altLang="ja-JP" sz="1100" b="0" dirty="0"/>
          </a:p>
          <a:p>
            <a:pPr marL="0" indent="0">
              <a:buNone/>
            </a:pPr>
            <a:r>
              <a:rPr kumimoji="1" lang="en-US" altLang="ja-JP" sz="1100" b="0" dirty="0"/>
              <a:t>// backward synthesis</a:t>
            </a:r>
          </a:p>
          <a:p>
            <a:pPr marL="0" indent="0">
              <a:buNone/>
            </a:pPr>
            <a:r>
              <a:rPr kumimoji="1" lang="en-US" altLang="ja-JP" sz="1100" b="0" dirty="0" err="1">
                <a:solidFill>
                  <a:srgbClr val="0432FF"/>
                </a:solidFill>
              </a:rPr>
              <a:t>fftw_execute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(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pinv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);</a:t>
            </a:r>
          </a:p>
          <a:p>
            <a:pPr marL="0" indent="0">
              <a:buNone/>
            </a:pPr>
            <a:endParaRPr kumimoji="1" lang="en-US" altLang="ja-JP" sz="1100" b="0" dirty="0">
              <a:solidFill>
                <a:srgbClr val="0432FF"/>
              </a:solidFill>
            </a:endParaRPr>
          </a:p>
          <a:p>
            <a:pPr marL="0" indent="0">
              <a:buNone/>
            </a:pPr>
            <a:r>
              <a:rPr kumimoji="1" lang="en-US" altLang="ja-JP" sz="1100" b="0" dirty="0"/>
              <a:t>// normalization</a:t>
            </a:r>
          </a:p>
          <a:p>
            <a:pPr marL="0" indent="0">
              <a:buNone/>
            </a:pPr>
            <a:r>
              <a:rPr kumimoji="1" lang="en-US" altLang="ja-JP" sz="1100" b="0" dirty="0">
                <a:solidFill>
                  <a:srgbClr val="0432FF"/>
                </a:solidFill>
              </a:rPr>
              <a:t>for (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i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=0; 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i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&lt;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nx_dim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; ++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i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) { 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indata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[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i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] /= (double)(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nx_dim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); }</a:t>
            </a:r>
          </a:p>
          <a:p>
            <a:pPr marL="0" indent="0">
              <a:buNone/>
            </a:pPr>
            <a:endParaRPr kumimoji="1" lang="en-US" altLang="ja-JP" sz="1100" b="0" dirty="0"/>
          </a:p>
          <a:p>
            <a:pPr marL="0" indent="0">
              <a:buNone/>
            </a:pPr>
            <a:r>
              <a:rPr kumimoji="1" lang="en-US" altLang="ja-JP" sz="1100" b="0" dirty="0" err="1"/>
              <a:t>printf</a:t>
            </a:r>
            <a:r>
              <a:rPr kumimoji="1" lang="en-US" altLang="ja-JP" sz="1100" b="0" dirty="0"/>
              <a:t>("After the BACK trans and normalization.\n");</a:t>
            </a:r>
          </a:p>
          <a:p>
            <a:pPr marL="0" indent="0">
              <a:buNone/>
            </a:pPr>
            <a:r>
              <a:rPr kumimoji="1" lang="en-US" altLang="ja-JP" sz="1100" b="0" dirty="0"/>
              <a:t>for (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=0; 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&lt;</a:t>
            </a:r>
            <a:r>
              <a:rPr kumimoji="1" lang="en-US" altLang="ja-JP" sz="1100" b="0" dirty="0" err="1"/>
              <a:t>nx_dim</a:t>
            </a:r>
            <a:r>
              <a:rPr kumimoji="1" lang="en-US" altLang="ja-JP" sz="1100" b="0" dirty="0"/>
              <a:t>; ++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) { </a:t>
            </a:r>
            <a:r>
              <a:rPr kumimoji="1" lang="en-US" altLang="ja-JP" sz="1100" b="0" dirty="0" err="1"/>
              <a:t>printf</a:t>
            </a:r>
            <a:r>
              <a:rPr kumimoji="1" lang="en-US" altLang="ja-JP" sz="1100" b="0" dirty="0"/>
              <a:t>("%20.15f, %20.15f \n", </a:t>
            </a:r>
            <a:r>
              <a:rPr kumimoji="1" lang="en-US" altLang="ja-JP" sz="1100" b="0" dirty="0" err="1"/>
              <a:t>creal</a:t>
            </a:r>
            <a:r>
              <a:rPr kumimoji="1" lang="en-US" altLang="ja-JP" sz="1100" b="0" dirty="0"/>
              <a:t>(</a:t>
            </a:r>
            <a:r>
              <a:rPr kumimoji="1" lang="en-US" altLang="ja-JP" sz="1100" b="0" dirty="0" err="1"/>
              <a:t>indata</a:t>
            </a:r>
            <a:r>
              <a:rPr kumimoji="1" lang="en-US" altLang="ja-JP" sz="1100" b="0" dirty="0"/>
              <a:t>[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]), </a:t>
            </a:r>
            <a:r>
              <a:rPr kumimoji="1" lang="en-US" altLang="ja-JP" sz="1100" b="0" dirty="0" err="1"/>
              <a:t>cimag</a:t>
            </a:r>
            <a:r>
              <a:rPr kumimoji="1" lang="en-US" altLang="ja-JP" sz="1100" b="0" dirty="0"/>
              <a:t>(</a:t>
            </a:r>
            <a:r>
              <a:rPr kumimoji="1" lang="en-US" altLang="ja-JP" sz="1100" b="0" dirty="0" err="1"/>
              <a:t>indata</a:t>
            </a:r>
            <a:r>
              <a:rPr kumimoji="1" lang="en-US" altLang="ja-JP" sz="1100" b="0" dirty="0"/>
              <a:t>[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])); }</a:t>
            </a:r>
          </a:p>
          <a:p>
            <a:pPr marL="0" indent="0">
              <a:buNone/>
            </a:pPr>
            <a:endParaRPr kumimoji="1" lang="en-US" altLang="ja-JP" sz="1100" b="0" dirty="0"/>
          </a:p>
          <a:p>
            <a:pPr marL="0" indent="0">
              <a:buNone/>
            </a:pPr>
            <a:r>
              <a:rPr kumimoji="1" lang="en-US" altLang="ja-JP" sz="1100" b="0" dirty="0" err="1">
                <a:solidFill>
                  <a:srgbClr val="0432FF"/>
                </a:solidFill>
              </a:rPr>
              <a:t>fftw_destroy_plan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(plan);</a:t>
            </a:r>
          </a:p>
          <a:p>
            <a:pPr marL="0" indent="0">
              <a:buNone/>
            </a:pPr>
            <a:r>
              <a:rPr kumimoji="1" lang="en-US" altLang="ja-JP" sz="1100" b="0" dirty="0" err="1">
                <a:solidFill>
                  <a:srgbClr val="0432FF"/>
                </a:solidFill>
              </a:rPr>
              <a:t>fftw_destroy_plan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(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pinv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);</a:t>
            </a:r>
          </a:p>
          <a:p>
            <a:pPr marL="0" indent="0">
              <a:buNone/>
            </a:pPr>
            <a:r>
              <a:rPr kumimoji="1" lang="en-US" altLang="ja-JP" sz="1100" b="0" dirty="0"/>
              <a:t>}</a:t>
            </a:r>
            <a:endParaRPr kumimoji="1" lang="ja-JP" altLang="en-US" sz="1100" b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5A34914-F867-5148-BA90-C87B8A937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C code calling FFTW - serial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023645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番号プレースホルダー 1">
            <a:extLst>
              <a:ext uri="{FF2B5EF4-FFF2-40B4-BE49-F238E27FC236}">
                <a16:creationId xmlns:a16="http://schemas.microsoft.com/office/drawing/2014/main" id="{98D4C91B-F5B3-EC48-9669-F30C75FB8F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altLang="ja-JP" smtClean="0"/>
              <a:t>8</a:t>
            </a:fld>
            <a:endParaRPr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9D22434-13C6-0140-A83D-76537D13B6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427" y="654051"/>
            <a:ext cx="8263979" cy="4353378"/>
          </a:xfrm>
        </p:spPr>
        <p:txBody>
          <a:bodyPr numCol="2"/>
          <a:lstStyle/>
          <a:p>
            <a:pPr marL="0" indent="0">
              <a:buNone/>
            </a:pPr>
            <a:r>
              <a:rPr kumimoji="1" lang="en-US" altLang="ja-JP" sz="1100" b="0" dirty="0"/>
              <a:t>//</a:t>
            </a:r>
          </a:p>
          <a:p>
            <a:pPr marL="0" indent="0">
              <a:buNone/>
            </a:pPr>
            <a:r>
              <a:rPr kumimoji="1" lang="en-US" altLang="ja-JP" sz="1100" b="0" dirty="0"/>
              <a:t>// FFTW3 1D complex FFT sample program in C++</a:t>
            </a:r>
          </a:p>
          <a:p>
            <a:pPr marL="0" indent="0">
              <a:buNone/>
            </a:pPr>
            <a:r>
              <a:rPr kumimoji="1" lang="en-US" altLang="ja-JP" sz="1100" b="0" dirty="0"/>
              <a:t>//</a:t>
            </a:r>
          </a:p>
          <a:p>
            <a:pPr marL="0" indent="0">
              <a:buNone/>
            </a:pPr>
            <a:r>
              <a:rPr kumimoji="1" lang="en-US" altLang="ja-JP" sz="1100" b="0" dirty="0"/>
              <a:t>#include &lt;complex&gt;</a:t>
            </a:r>
          </a:p>
          <a:p>
            <a:pPr marL="0" indent="0">
              <a:buNone/>
            </a:pPr>
            <a:r>
              <a:rPr kumimoji="1" lang="en-US" altLang="ja-JP" sz="1100" b="0" dirty="0"/>
              <a:t>#include &lt;fftw3.h&gt;</a:t>
            </a:r>
          </a:p>
          <a:p>
            <a:pPr marL="0" indent="0">
              <a:buNone/>
            </a:pPr>
            <a:r>
              <a:rPr kumimoji="1" lang="en-US" altLang="ja-JP" sz="1100" b="0" dirty="0"/>
              <a:t>using namespace </a:t>
            </a:r>
            <a:r>
              <a:rPr kumimoji="1" lang="en-US" altLang="ja-JP" sz="1100" b="0" dirty="0" err="1"/>
              <a:t>std</a:t>
            </a:r>
            <a:r>
              <a:rPr kumimoji="1" lang="en-US" altLang="ja-JP" sz="1100" b="0" dirty="0"/>
              <a:t>;</a:t>
            </a:r>
          </a:p>
          <a:p>
            <a:pPr marL="0" indent="0">
              <a:buNone/>
            </a:pPr>
            <a:r>
              <a:rPr kumimoji="1" lang="en-US" altLang="ja-JP" sz="1100" b="0" dirty="0" err="1"/>
              <a:t>int</a:t>
            </a:r>
            <a:r>
              <a:rPr kumimoji="1" lang="en-US" altLang="ja-JP" sz="1100" b="0" dirty="0"/>
              <a:t> main(</a:t>
            </a:r>
            <a:r>
              <a:rPr kumimoji="1" lang="en-US" altLang="ja-JP" sz="1100" b="0" dirty="0" err="1"/>
              <a:t>int</a:t>
            </a:r>
            <a:r>
              <a:rPr kumimoji="1" lang="en-US" altLang="ja-JP" sz="1100" b="0" dirty="0"/>
              <a:t> </a:t>
            </a:r>
            <a:r>
              <a:rPr kumimoji="1" lang="en-US" altLang="ja-JP" sz="1100" b="0" dirty="0" err="1"/>
              <a:t>argc</a:t>
            </a:r>
            <a:r>
              <a:rPr kumimoji="1" lang="en-US" altLang="ja-JP" sz="1100" b="0" dirty="0"/>
              <a:t>, char **</a:t>
            </a:r>
            <a:r>
              <a:rPr kumimoji="1" lang="en-US" altLang="ja-JP" sz="1100" b="0" dirty="0" err="1"/>
              <a:t>argv</a:t>
            </a:r>
            <a:r>
              <a:rPr kumimoji="1" lang="en-US" altLang="ja-JP" sz="1100" b="0" dirty="0"/>
              <a:t>)</a:t>
            </a:r>
          </a:p>
          <a:p>
            <a:pPr marL="0" indent="0">
              <a:buNone/>
            </a:pPr>
            <a:r>
              <a:rPr kumimoji="1" lang="en-US" altLang="ja-JP" sz="1100" b="0" dirty="0"/>
              <a:t>{</a:t>
            </a:r>
          </a:p>
          <a:p>
            <a:pPr marL="0" indent="0">
              <a:buNone/>
            </a:pPr>
            <a:r>
              <a:rPr kumimoji="1" lang="en-US" altLang="ja-JP" sz="1100" b="0" dirty="0" err="1"/>
              <a:t>const</a:t>
            </a:r>
            <a:r>
              <a:rPr kumimoji="1" lang="en-US" altLang="ja-JP" sz="1100" b="0" dirty="0"/>
              <a:t> </a:t>
            </a:r>
            <a:r>
              <a:rPr kumimoji="1" lang="en-US" altLang="ja-JP" sz="1100" b="0" dirty="0" err="1"/>
              <a:t>int</a:t>
            </a:r>
            <a:r>
              <a:rPr kumimoji="1" lang="en-US" altLang="ja-JP" sz="1100" b="0" dirty="0"/>
              <a:t> </a:t>
            </a:r>
            <a:r>
              <a:rPr kumimoji="1" lang="en-US" altLang="ja-JP" sz="1100" b="0" dirty="0" err="1"/>
              <a:t>nx_dim</a:t>
            </a:r>
            <a:r>
              <a:rPr kumimoji="1" lang="en-US" altLang="ja-JP" sz="1100" b="0" dirty="0"/>
              <a:t>=8;</a:t>
            </a:r>
          </a:p>
          <a:p>
            <a:pPr marL="0" indent="0">
              <a:buNone/>
            </a:pPr>
            <a:r>
              <a:rPr kumimoji="1" lang="en-US" altLang="ja-JP" sz="1100" b="0" dirty="0" err="1"/>
              <a:t>fftw_plan</a:t>
            </a:r>
            <a:r>
              <a:rPr kumimoji="1" lang="en-US" altLang="ja-JP" sz="1100" b="0" dirty="0"/>
              <a:t> plan, </a:t>
            </a:r>
            <a:r>
              <a:rPr kumimoji="1" lang="en-US" altLang="ja-JP" sz="1100" b="0" dirty="0" err="1"/>
              <a:t>pinv</a:t>
            </a:r>
            <a:r>
              <a:rPr kumimoji="1" lang="en-US" altLang="ja-JP" sz="1100" b="0" dirty="0"/>
              <a:t>;</a:t>
            </a:r>
          </a:p>
          <a:p>
            <a:pPr marL="0" indent="0">
              <a:buNone/>
            </a:pPr>
            <a:r>
              <a:rPr kumimoji="1" lang="en-US" altLang="ja-JP" sz="1100" b="0" dirty="0"/>
              <a:t>complex&lt;double&gt; *</a:t>
            </a:r>
            <a:r>
              <a:rPr kumimoji="1" lang="en-US" altLang="ja-JP" sz="1100" b="0" dirty="0" err="1"/>
              <a:t>indata</a:t>
            </a:r>
            <a:r>
              <a:rPr kumimoji="1" lang="en-US" altLang="ja-JP" sz="1100" b="0" dirty="0"/>
              <a:t>, *</a:t>
            </a:r>
            <a:r>
              <a:rPr kumimoji="1" lang="en-US" altLang="ja-JP" sz="1100" b="0" dirty="0" err="1"/>
              <a:t>outdata</a:t>
            </a:r>
            <a:r>
              <a:rPr kumimoji="1" lang="en-US" altLang="ja-JP" sz="1100" b="0" dirty="0"/>
              <a:t>;</a:t>
            </a:r>
          </a:p>
          <a:p>
            <a:pPr marL="0" indent="0">
              <a:buNone/>
            </a:pPr>
            <a:r>
              <a:rPr kumimoji="1" lang="en-US" altLang="ja-JP" sz="1100" b="0" dirty="0" err="1"/>
              <a:t>int</a:t>
            </a:r>
            <a:r>
              <a:rPr kumimoji="1" lang="en-US" altLang="ja-JP" sz="1100" b="0" dirty="0"/>
              <a:t> 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; </a:t>
            </a:r>
          </a:p>
          <a:p>
            <a:pPr marL="0" indent="0">
              <a:buNone/>
            </a:pPr>
            <a:r>
              <a:rPr kumimoji="1" lang="en-US" altLang="ja-JP" sz="1100" b="0" dirty="0" err="1">
                <a:solidFill>
                  <a:srgbClr val="0432FF"/>
                </a:solidFill>
              </a:rPr>
              <a:t>indata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 = (complex&lt;double&gt; *)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fftw_alloc_complex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(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nx_dim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);</a:t>
            </a:r>
          </a:p>
          <a:p>
            <a:pPr marL="0" indent="0">
              <a:buNone/>
            </a:pPr>
            <a:r>
              <a:rPr kumimoji="1" lang="en-US" altLang="ja-JP" sz="1100" b="0" dirty="0" err="1">
                <a:solidFill>
                  <a:srgbClr val="0432FF"/>
                </a:solidFill>
              </a:rPr>
              <a:t>outdata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 = (complex&lt;double&gt; *)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fftw_alloc_complex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(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nx_dim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);</a:t>
            </a:r>
          </a:p>
          <a:p>
            <a:pPr marL="0" indent="0">
              <a:buNone/>
            </a:pPr>
            <a:r>
              <a:rPr kumimoji="1" lang="en-US" altLang="ja-JP" sz="1100" b="0" dirty="0"/>
              <a:t>// set the input data </a:t>
            </a:r>
          </a:p>
          <a:p>
            <a:pPr marL="0" indent="0">
              <a:buNone/>
            </a:pPr>
            <a:r>
              <a:rPr kumimoji="1" lang="en-US" altLang="ja-JP" sz="1100" b="0" dirty="0"/>
              <a:t>for (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=0; 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&lt;</a:t>
            </a:r>
            <a:r>
              <a:rPr kumimoji="1" lang="en-US" altLang="ja-JP" sz="1100" b="0" dirty="0" err="1"/>
              <a:t>nx_dim</a:t>
            </a:r>
            <a:r>
              <a:rPr kumimoji="1" lang="en-US" altLang="ja-JP" sz="1100" b="0" dirty="0"/>
              <a:t>; ++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) { </a:t>
            </a:r>
            <a:r>
              <a:rPr kumimoji="1" lang="en-US" altLang="ja-JP" sz="1100" b="0" dirty="0" err="1"/>
              <a:t>indata</a:t>
            </a:r>
            <a:r>
              <a:rPr kumimoji="1" lang="en-US" altLang="ja-JP" sz="1100" b="0" dirty="0"/>
              <a:t>[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] = complex&lt;double&gt;(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, -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); }</a:t>
            </a:r>
          </a:p>
          <a:p>
            <a:pPr marL="0" indent="0">
              <a:buNone/>
            </a:pPr>
            <a:r>
              <a:rPr kumimoji="1" lang="en-US" altLang="ja-JP" sz="1100" b="0" dirty="0"/>
              <a:t>// create plans for out of place FFT</a:t>
            </a:r>
          </a:p>
          <a:p>
            <a:pPr marL="0" indent="0">
              <a:buNone/>
            </a:pPr>
            <a:r>
              <a:rPr kumimoji="1" lang="en-US" altLang="ja-JP" sz="1100" b="0" dirty="0">
                <a:solidFill>
                  <a:srgbClr val="0432FF"/>
                </a:solidFill>
              </a:rPr>
              <a:t>plan = fftw_plan_dft_1d(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nx_dim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, 	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reinterpret_cast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&lt;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fftw_complex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*&gt;(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indata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), 	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reinterpret_cast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&lt;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fftw_complex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*&gt;(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outdata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),        	FFTW_FORWARD, FFTW_ESTIMATE);</a:t>
            </a:r>
          </a:p>
          <a:p>
            <a:pPr marL="0" indent="0">
              <a:buNone/>
            </a:pPr>
            <a:r>
              <a:rPr kumimoji="1" lang="en-US" altLang="ja-JP" sz="1100" b="0" dirty="0" err="1">
                <a:solidFill>
                  <a:srgbClr val="0432FF"/>
                </a:solidFill>
              </a:rPr>
              <a:t>pinv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 = fftw_plan_dft_1d(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nx_dim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, 	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reinterpret_cast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&lt;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fftw_complex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*&gt;(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outdata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), 	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reinterpret_cast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&lt;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fftw_complex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*&gt;(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indata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),       	FFTW_BACKWARD, FFTW_ESTIMATE);</a:t>
            </a:r>
          </a:p>
          <a:p>
            <a:pPr marL="0" indent="0">
              <a:buNone/>
            </a:pPr>
            <a:endParaRPr kumimoji="1" lang="en-US" altLang="ja-JP" sz="1100" b="0" dirty="0"/>
          </a:p>
          <a:p>
            <a:pPr marL="0" indent="0">
              <a:buNone/>
            </a:pPr>
            <a:r>
              <a:rPr kumimoji="1" lang="en-US" altLang="ja-JP" sz="1100" b="0" dirty="0"/>
              <a:t>// forward transformation</a:t>
            </a:r>
          </a:p>
          <a:p>
            <a:pPr marL="0" indent="0">
              <a:buNone/>
            </a:pPr>
            <a:r>
              <a:rPr kumimoji="1" lang="en-US" altLang="ja-JP" sz="1100" b="0" dirty="0" err="1">
                <a:solidFill>
                  <a:srgbClr val="0432FF"/>
                </a:solidFill>
              </a:rPr>
              <a:t>fftw_execute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(plan);</a:t>
            </a:r>
          </a:p>
          <a:p>
            <a:pPr marL="0" indent="0">
              <a:buNone/>
            </a:pPr>
            <a:r>
              <a:rPr kumimoji="1" lang="en-US" altLang="ja-JP" sz="1100" b="0" dirty="0" err="1"/>
              <a:t>printf</a:t>
            </a:r>
            <a:r>
              <a:rPr kumimoji="1" lang="en-US" altLang="ja-JP" sz="1100" b="0" dirty="0"/>
              <a:t>("After the FWD transformation.\n");</a:t>
            </a:r>
          </a:p>
          <a:p>
            <a:pPr marL="0" indent="0">
              <a:buNone/>
            </a:pPr>
            <a:r>
              <a:rPr kumimoji="1" lang="en-US" altLang="ja-JP" sz="1100" b="0" dirty="0"/>
              <a:t>for (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=0; 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&lt;</a:t>
            </a:r>
            <a:r>
              <a:rPr kumimoji="1" lang="en-US" altLang="ja-JP" sz="1100" b="0" dirty="0" err="1"/>
              <a:t>nx_dim</a:t>
            </a:r>
            <a:r>
              <a:rPr kumimoji="1" lang="en-US" altLang="ja-JP" sz="1100" b="0" dirty="0"/>
              <a:t>; ++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) { </a:t>
            </a:r>
            <a:r>
              <a:rPr kumimoji="1" lang="en-US" altLang="ja-JP" sz="1100" b="0" dirty="0" err="1"/>
              <a:t>printf</a:t>
            </a:r>
            <a:r>
              <a:rPr kumimoji="1" lang="en-US" altLang="ja-JP" sz="1100" b="0" dirty="0"/>
              <a:t>("%20.15f, %20.15f \n", real(</a:t>
            </a:r>
            <a:r>
              <a:rPr kumimoji="1" lang="en-US" altLang="ja-JP" sz="1100" b="0" dirty="0" err="1"/>
              <a:t>outdata</a:t>
            </a:r>
            <a:r>
              <a:rPr kumimoji="1" lang="en-US" altLang="ja-JP" sz="1100" b="0" dirty="0"/>
              <a:t>[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]), </a:t>
            </a:r>
            <a:r>
              <a:rPr kumimoji="1" lang="en-US" altLang="ja-JP" sz="1100" b="0" dirty="0" err="1"/>
              <a:t>imag</a:t>
            </a:r>
            <a:r>
              <a:rPr kumimoji="1" lang="en-US" altLang="ja-JP" sz="1100" b="0" dirty="0"/>
              <a:t>(</a:t>
            </a:r>
            <a:r>
              <a:rPr kumimoji="1" lang="en-US" altLang="ja-JP" sz="1100" b="0" dirty="0" err="1"/>
              <a:t>outdata</a:t>
            </a:r>
            <a:r>
              <a:rPr kumimoji="1" lang="en-US" altLang="ja-JP" sz="1100" b="0" dirty="0"/>
              <a:t>[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])); }</a:t>
            </a:r>
          </a:p>
          <a:p>
            <a:pPr marL="0" indent="0">
              <a:buNone/>
            </a:pPr>
            <a:endParaRPr kumimoji="1" lang="en-US" altLang="ja-JP" sz="1100" b="0" dirty="0"/>
          </a:p>
          <a:p>
            <a:pPr marL="0" indent="0">
              <a:buNone/>
            </a:pPr>
            <a:r>
              <a:rPr kumimoji="1" lang="en-US" altLang="ja-JP" sz="1100" b="0" dirty="0"/>
              <a:t>// backward synthesis</a:t>
            </a:r>
          </a:p>
          <a:p>
            <a:pPr marL="0" indent="0">
              <a:buNone/>
            </a:pPr>
            <a:r>
              <a:rPr kumimoji="1" lang="en-US" altLang="ja-JP" sz="1100" b="0" dirty="0" err="1">
                <a:solidFill>
                  <a:srgbClr val="0432FF"/>
                </a:solidFill>
              </a:rPr>
              <a:t>fftw_execute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(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pinv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);</a:t>
            </a:r>
          </a:p>
          <a:p>
            <a:pPr marL="0" indent="0">
              <a:buNone/>
            </a:pPr>
            <a:r>
              <a:rPr kumimoji="1" lang="en-US" altLang="ja-JP" sz="1100" b="0" dirty="0"/>
              <a:t>// normalization</a:t>
            </a:r>
          </a:p>
          <a:p>
            <a:pPr marL="0" indent="0">
              <a:buNone/>
            </a:pPr>
            <a:r>
              <a:rPr kumimoji="1" lang="en-US" altLang="ja-JP" sz="1100" b="0" dirty="0">
                <a:solidFill>
                  <a:srgbClr val="0432FF"/>
                </a:solidFill>
              </a:rPr>
              <a:t>for (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i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=0; 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i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&lt;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nx_dim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; ++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i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) { 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indata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[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i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] /= (double)(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nx_dim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); }</a:t>
            </a:r>
          </a:p>
          <a:p>
            <a:pPr marL="0" indent="0">
              <a:buNone/>
            </a:pPr>
            <a:endParaRPr kumimoji="1" lang="en-US" altLang="ja-JP" sz="1100" b="0" dirty="0"/>
          </a:p>
          <a:p>
            <a:pPr marL="0" indent="0">
              <a:buNone/>
            </a:pPr>
            <a:r>
              <a:rPr kumimoji="1" lang="en-US" altLang="ja-JP" sz="1100" b="0" dirty="0" err="1"/>
              <a:t>printf</a:t>
            </a:r>
            <a:r>
              <a:rPr kumimoji="1" lang="en-US" altLang="ja-JP" sz="1100" b="0" dirty="0"/>
              <a:t>("After the BACK and normalization.\n");</a:t>
            </a:r>
          </a:p>
          <a:p>
            <a:pPr marL="0" indent="0">
              <a:buNone/>
            </a:pPr>
            <a:r>
              <a:rPr kumimoji="1" lang="en-US" altLang="ja-JP" sz="1100" b="0" dirty="0"/>
              <a:t>for (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=0; 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&lt;</a:t>
            </a:r>
            <a:r>
              <a:rPr kumimoji="1" lang="en-US" altLang="ja-JP" sz="1100" b="0" dirty="0" err="1"/>
              <a:t>nx_dim</a:t>
            </a:r>
            <a:r>
              <a:rPr kumimoji="1" lang="en-US" altLang="ja-JP" sz="1100" b="0" dirty="0"/>
              <a:t>; ++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) { </a:t>
            </a:r>
            <a:r>
              <a:rPr kumimoji="1" lang="en-US" altLang="ja-JP" sz="1100" b="0" dirty="0" err="1"/>
              <a:t>printf</a:t>
            </a:r>
            <a:r>
              <a:rPr kumimoji="1" lang="en-US" altLang="ja-JP" sz="1100" b="0" dirty="0"/>
              <a:t>("%20.15f, %20.15f \n", real(</a:t>
            </a:r>
            <a:r>
              <a:rPr kumimoji="1" lang="en-US" altLang="ja-JP" sz="1100" b="0" dirty="0" err="1"/>
              <a:t>indata</a:t>
            </a:r>
            <a:r>
              <a:rPr kumimoji="1" lang="en-US" altLang="ja-JP" sz="1100" b="0" dirty="0"/>
              <a:t>[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]), </a:t>
            </a:r>
            <a:r>
              <a:rPr kumimoji="1" lang="en-US" altLang="ja-JP" sz="1100" b="0" dirty="0" err="1"/>
              <a:t>imag</a:t>
            </a:r>
            <a:r>
              <a:rPr kumimoji="1" lang="en-US" altLang="ja-JP" sz="1100" b="0" dirty="0"/>
              <a:t>(</a:t>
            </a:r>
            <a:r>
              <a:rPr kumimoji="1" lang="en-US" altLang="ja-JP" sz="1100" b="0" dirty="0" err="1"/>
              <a:t>indata</a:t>
            </a:r>
            <a:r>
              <a:rPr kumimoji="1" lang="en-US" altLang="ja-JP" sz="1100" b="0" dirty="0"/>
              <a:t>[</a:t>
            </a:r>
            <a:r>
              <a:rPr kumimoji="1" lang="en-US" altLang="ja-JP" sz="1100" b="0" dirty="0" err="1"/>
              <a:t>i</a:t>
            </a:r>
            <a:r>
              <a:rPr kumimoji="1" lang="en-US" altLang="ja-JP" sz="1100" b="0" dirty="0"/>
              <a:t>])); }</a:t>
            </a:r>
          </a:p>
          <a:p>
            <a:pPr marL="0" indent="0">
              <a:buNone/>
            </a:pPr>
            <a:endParaRPr kumimoji="1" lang="en-US" altLang="ja-JP" sz="1100" b="0" dirty="0"/>
          </a:p>
          <a:p>
            <a:pPr marL="0" indent="0">
              <a:buNone/>
            </a:pPr>
            <a:r>
              <a:rPr kumimoji="1" lang="en-US" altLang="ja-JP" sz="1100" b="0" dirty="0" err="1">
                <a:solidFill>
                  <a:srgbClr val="0432FF"/>
                </a:solidFill>
              </a:rPr>
              <a:t>fftw_destroy_plan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(plan);</a:t>
            </a:r>
          </a:p>
          <a:p>
            <a:pPr marL="0" indent="0">
              <a:buNone/>
            </a:pPr>
            <a:r>
              <a:rPr kumimoji="1" lang="en-US" altLang="ja-JP" sz="1100" b="0" dirty="0" err="1">
                <a:solidFill>
                  <a:srgbClr val="0432FF"/>
                </a:solidFill>
              </a:rPr>
              <a:t>fftw_destroy_plan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(</a:t>
            </a:r>
            <a:r>
              <a:rPr kumimoji="1" lang="en-US" altLang="ja-JP" sz="1100" b="0" dirty="0" err="1">
                <a:solidFill>
                  <a:srgbClr val="0432FF"/>
                </a:solidFill>
              </a:rPr>
              <a:t>pinv</a:t>
            </a:r>
            <a:r>
              <a:rPr kumimoji="1" lang="en-US" altLang="ja-JP" sz="1100" b="0" dirty="0">
                <a:solidFill>
                  <a:srgbClr val="0432FF"/>
                </a:solidFill>
              </a:rPr>
              <a:t>);</a:t>
            </a:r>
          </a:p>
          <a:p>
            <a:pPr marL="0" indent="0">
              <a:buNone/>
            </a:pPr>
            <a:r>
              <a:rPr kumimoji="1" lang="en-US" altLang="ja-JP" sz="1100" b="0" dirty="0"/>
              <a:t>}</a:t>
            </a:r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5A34914-F867-5148-BA90-C87B8A937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Sample C++ code calling FFTW - serial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79983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B9BD5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56783</TotalTime>
  <Words>6443</Words>
  <Application>Microsoft Macintosh PowerPoint</Application>
  <PresentationFormat>画面に合わせる (16:9)</PresentationFormat>
  <Paragraphs>942</Paragraphs>
  <Slides>50</Slides>
  <Notes>0</Notes>
  <HiddenSlides>4</HiddenSlides>
  <MMClips>0</MMClips>
  <ScaleCrop>false</ScaleCrop>
  <HeadingPairs>
    <vt:vector size="6" baseType="variant">
      <vt:variant>
        <vt:lpstr>使用されているフォント</vt:lpstr>
      </vt:variant>
      <vt:variant>
        <vt:i4>14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50</vt:i4>
      </vt:variant>
    </vt:vector>
  </HeadingPairs>
  <TitlesOfParts>
    <vt:vector size="65" baseType="lpstr">
      <vt:lpstr>Adobe Caslon Pro</vt:lpstr>
      <vt:lpstr>Adobe Caslon Pro Bold</vt:lpstr>
      <vt:lpstr>Hiragino Kaku Gothic Std W8</vt:lpstr>
      <vt:lpstr>Meiryo UI</vt:lpstr>
      <vt:lpstr>ＭＳ Ｐゴシック</vt:lpstr>
      <vt:lpstr>メイリオ</vt:lpstr>
      <vt:lpstr>游ゴシック</vt:lpstr>
      <vt:lpstr>Arial</vt:lpstr>
      <vt:lpstr>Calibri</vt:lpstr>
      <vt:lpstr>Calibri Light</vt:lpstr>
      <vt:lpstr>Helvetica</vt:lpstr>
      <vt:lpstr>Helvetica Neue</vt:lpstr>
      <vt:lpstr>Monaco</vt:lpstr>
      <vt:lpstr>Wingdings</vt:lpstr>
      <vt:lpstr>Default</vt:lpstr>
      <vt:lpstr>PowerPoint プレゼンテーション</vt:lpstr>
      <vt:lpstr>outline</vt:lpstr>
      <vt:lpstr>Fugaku hardware at a glance</vt:lpstr>
      <vt:lpstr>Fugaku software environment for using FFT library</vt:lpstr>
      <vt:lpstr>FFT in serial and parallel context</vt:lpstr>
      <vt:lpstr>FFTW – some notes</vt:lpstr>
      <vt:lpstr>SSLII FFT– some notes</vt:lpstr>
      <vt:lpstr>Sample C code calling FFTW - serial</vt:lpstr>
      <vt:lpstr>Sample C++ code calling FFTW - serial</vt:lpstr>
      <vt:lpstr>Sample Fortran code calling FFTW - serial</vt:lpstr>
      <vt:lpstr>Sample Fortran code calling FFTW – multi thread</vt:lpstr>
      <vt:lpstr>Sample C code calling FFTW – distributed 3D FFT case</vt:lpstr>
      <vt:lpstr>compile, link and execute using spack FFTW - serial</vt:lpstr>
      <vt:lpstr>compile, link and execute using your own FFTW - serial</vt:lpstr>
      <vt:lpstr>compile, link and execute using your own FFTW – multi thread and MPI distributed</vt:lpstr>
      <vt:lpstr>compile, link and execute using SSL</vt:lpstr>
      <vt:lpstr>Performance stats – serial 1D benchmark</vt:lpstr>
      <vt:lpstr>  performing serial FFT</vt:lpstr>
      <vt:lpstr>FFTW on Fugaku – simple 1D benchmark</vt:lpstr>
      <vt:lpstr>FFTW on Fugaku – simple 1D benchmark</vt:lpstr>
      <vt:lpstr>FFTW on Fugaku – simple 1D benchmark</vt:lpstr>
      <vt:lpstr>SSL2-FFT on Fugaku – simple 1D benchmark</vt:lpstr>
      <vt:lpstr>SSL2-FFT vs FFTW on Fugaku – simple 1D benchmark</vt:lpstr>
      <vt:lpstr>SSL2-FFT vs FFTW on Fugaku – simple 1D benchmark</vt:lpstr>
      <vt:lpstr>3D benchmark</vt:lpstr>
      <vt:lpstr>FFTW on Fugaku –3D benchmark</vt:lpstr>
      <vt:lpstr>SSL2 FFT on Fugaku –3D benchmark</vt:lpstr>
      <vt:lpstr>SSL2-FFT vs FFTW on Fugaku – 3D benchmark</vt:lpstr>
      <vt:lpstr>SSL2-FFT vs FFTW on Fugaku – 3D benchmark</vt:lpstr>
      <vt:lpstr>3D space FFT in 1D vectors - a real application case </vt:lpstr>
      <vt:lpstr>FFTW on Fugaku – 3Din1D vectors</vt:lpstr>
      <vt:lpstr>SSL2 on Fugaku – 3D FFT in 1D vectors</vt:lpstr>
      <vt:lpstr>SSL2-FFT vs FFTW on Fugaku – 3D FFT in 1D vectors</vt:lpstr>
      <vt:lpstr>SSL2-FFT vs FFTW on Fugaku – 3D FFT in 1D vectors</vt:lpstr>
      <vt:lpstr>3Din1D hardware performance for FFTW and SSL2</vt:lpstr>
      <vt:lpstr>   performing multi thread and distributed FFT</vt:lpstr>
      <vt:lpstr>FFTW on Fugaku – 1D multi thread benchmark</vt:lpstr>
      <vt:lpstr>FFTW on Fugaku – 1D multi thread benchmark</vt:lpstr>
      <vt:lpstr>SSLII FFT on Fugaku – 1D multi thread benchmark</vt:lpstr>
      <vt:lpstr>FFTW on Intel Xeon – 1D multi thread benchmark</vt:lpstr>
      <vt:lpstr>FFTW on Fugaku – 3D multi thread benchmark</vt:lpstr>
      <vt:lpstr>FFTW on Fugaku – 3D multi thread benchmark</vt:lpstr>
      <vt:lpstr>SSLII FFT on Fugaku – 3D multi thread benchmark</vt:lpstr>
      <vt:lpstr>FFTW on Fugaku – 3D distributed benchmark</vt:lpstr>
      <vt:lpstr>FFTW on Fugaku – 3D distributed benchmark</vt:lpstr>
      <vt:lpstr>FFTW on Fugaku – 3D distributed benchmark</vt:lpstr>
      <vt:lpstr>   material</vt:lpstr>
      <vt:lpstr>Typical FFT calls in the applications</vt:lpstr>
      <vt:lpstr>SSL2-FFT vs FFTW on Fugaku – simple 1D benchmark</vt:lpstr>
      <vt:lpstr>FFT libraries on Fugaku   performance experiments using FFTW and SSL2/FFT  2022/11/9 Kazunori Mikami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スパコンを使った 最先端の天気予報研究</dc:title>
  <dc:creator>shono</dc:creator>
  <cp:lastModifiedBy>Microsoft Office ユーザー</cp:lastModifiedBy>
  <cp:revision>1892</cp:revision>
  <cp:lastPrinted>2022-11-08T14:51:27Z</cp:lastPrinted>
  <dcterms:modified xsi:type="dcterms:W3CDTF">2022-11-09T06:06:13Z</dcterms:modified>
</cp:coreProperties>
</file>